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6" r:id="rId4"/>
    <p:sldId id="290" r:id="rId5"/>
    <p:sldId id="260" r:id="rId6"/>
    <p:sldId id="261" r:id="rId7"/>
    <p:sldId id="262" r:id="rId8"/>
    <p:sldId id="288" r:id="rId9"/>
    <p:sldId id="265" r:id="rId10"/>
    <p:sldId id="266" r:id="rId11"/>
    <p:sldId id="267" r:id="rId12"/>
    <p:sldId id="270" r:id="rId13"/>
    <p:sldId id="273" r:id="rId14"/>
    <p:sldId id="274" r:id="rId15"/>
    <p:sldId id="296" r:id="rId16"/>
    <p:sldId id="277" r:id="rId17"/>
    <p:sldId id="293" r:id="rId18"/>
    <p:sldId id="284" r:id="rId19"/>
    <p:sldId id="285" r:id="rId2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FF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02" autoAdjust="0"/>
    <p:restoredTop sz="94840" autoAdjust="0"/>
  </p:normalViewPr>
  <p:slideViewPr>
    <p:cSldViewPr>
      <p:cViewPr>
        <p:scale>
          <a:sx n="60" d="100"/>
          <a:sy n="60" d="100"/>
        </p:scale>
        <p:origin x="-666" y="-29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4A5208-266F-4E97-9922-C9EB3051DA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F91C9-E567-4750-BD48-64CCD11EE295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9E75F-0FB7-483E-9D86-AEE5F24BA608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63CBE-AAF8-4032-A66F-42D524ED6E1B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5D781-EB51-46A1-82A7-04A1F495A0D9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F0691-9033-4739-9F53-1124CD7C7D0C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>
              <a:solidFill>
                <a:srgbClr val="421A4E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9346E-66F7-4147-BCAA-5EF35DA389AD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01F18-DC5D-4A67-AEFD-392BC06C019F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86E1B-A68E-4CE7-8949-B0BCA86FFE52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6756B-2610-4670-BB15-6757F00B1E35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A92C7-CA96-4B5B-8559-5BF7B216E189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E582D-5B96-4C98-AAF1-67C9C3632B51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07A73-7646-43B3-98F7-820D8E82C649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2BD9F-3ACF-44CB-BD62-62AE61C35782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20495-3D70-4A6F-B574-5432A333DE51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EE9A7-476E-4B0B-8D8F-A527EFDD7E60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742F8-96CA-4D5D-A0F4-97D8C2643A77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352ED-AC2E-44CC-BC08-87BD73FBF978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DAA1D-98A2-4D24-8EC2-80D5AA76B0C8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ko-KR" altLang="en-US" smtClean="0"/>
              <a:t/>
            </a:r>
            <a:br>
              <a:rPr kumimoji="0" lang="ko-KR" altLang="en-US" smtClean="0"/>
            </a:br>
            <a:endParaRPr kumimoji="0"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F113-508B-4C99-944D-E2C0D5D832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B993-7B4D-40D9-ACF9-0FD7B53677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E6FCB-7E53-4622-87F6-514A52AF15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DC4C-D316-4502-A953-7F75340700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3256-4D96-47B7-AA85-D7C7968453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81BCD-7517-4101-9C6C-709787B85B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D316-C452-426C-81D9-A7F8890AF2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D869-EFD5-4CAA-A5FE-0062FCC9AF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929F-88F9-4CF8-B6BA-F2A3A7EE3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09FB-63A2-4700-868B-C9965B6A82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F7F3-0181-4D44-AF11-DE8AA97BE6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8FAF-28AF-4B79-9DF3-5271FD7342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0D4209-9146-441E-AE83-C56C775CFA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김정미</a:t>
            </a:r>
          </a:p>
          <a:p>
            <a:pPr eaLnBrk="1" hangingPunct="1"/>
            <a:r>
              <a:rPr lang="en-US" altLang="ko-KR" sz="2400" smtClean="0">
                <a:latin typeface="맑은 고딕" pitchFamily="50" charset="-127"/>
                <a:ea typeface="맑은 고딕" pitchFamily="50" charset="-127"/>
              </a:rPr>
              <a:t>2011. 5.31</a:t>
            </a:r>
          </a:p>
        </p:txBody>
      </p:sp>
      <p:sp>
        <p:nvSpPr>
          <p:cNvPr id="2051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sz="5400" smtClean="0">
                <a:latin typeface="HY헤드라인M" pitchFamily="18" charset="-127"/>
                <a:ea typeface="HY헤드라인M" pitchFamily="18" charset="-127"/>
              </a:rPr>
              <a:t> MicroScan </a:t>
            </a:r>
            <a:endParaRPr lang="ko-KR" altLang="en-US" sz="540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23850" y="1484313"/>
            <a:ext cx="8455025" cy="4860925"/>
            <a:chOff x="174" y="649"/>
            <a:chExt cx="5469" cy="3353"/>
          </a:xfrm>
        </p:grpSpPr>
        <p:sp>
          <p:nvSpPr>
            <p:cNvPr id="11276" name="AutoShape 3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11277" name="AutoShape 4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84213" y="1700213"/>
            <a:ext cx="6911975" cy="423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46063" indent="-246063">
              <a:lnSpc>
                <a:spcPct val="140000"/>
              </a:lnSpc>
              <a:spcBef>
                <a:spcPct val="45000"/>
              </a:spcBef>
              <a:buSzPct val="80000"/>
              <a:buFontTx/>
              <a:buBlip>
                <a:blip r:embed="rId3"/>
              </a:buBlip>
            </a:pPr>
            <a:r>
              <a:rPr kumimoji="0" lang="en-US" altLang="en-US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Combo Type (ID + MIC)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Overnight Combo Panel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Synergy Plus Combo Panel</a:t>
            </a:r>
          </a:p>
          <a:p>
            <a:pPr marL="246063" indent="-246063">
              <a:lnSpc>
                <a:spcPct val="140000"/>
              </a:lnSpc>
              <a:spcBef>
                <a:spcPct val="45000"/>
              </a:spcBef>
              <a:buSzPct val="80000"/>
              <a:buFontTx/>
              <a:buBlip>
                <a:blip r:embed="rId3"/>
              </a:buBlip>
            </a:pPr>
            <a:r>
              <a:rPr kumimoji="0" lang="en-US" altLang="en-US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ID Only Panel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4hr Rapid ID Panel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Synergy ID Panel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Overnight ID Panel</a:t>
            </a:r>
          </a:p>
          <a:p>
            <a:pPr marL="246063" indent="-246063">
              <a:lnSpc>
                <a:spcPct val="140000"/>
              </a:lnSpc>
              <a:spcBef>
                <a:spcPct val="45000"/>
              </a:spcBef>
              <a:buSzPct val="80000"/>
              <a:buFontTx/>
              <a:buBlip>
                <a:blip r:embed="rId3"/>
              </a:buBlip>
            </a:pPr>
            <a:r>
              <a:rPr kumimoji="0" lang="en-US" altLang="en-US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MIC Only Panel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MicroStreplus Panel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Synergy MIC Panel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/>
            </a:r>
            <a:b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kumimoji="0" lang="en-US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Overnight MIC Panel</a:t>
            </a:r>
          </a:p>
        </p:txBody>
      </p:sp>
      <p:grpSp>
        <p:nvGrpSpPr>
          <p:cNvPr id="11268" name="Group 17"/>
          <p:cNvGrpSpPr>
            <a:grpSpLocks/>
          </p:cNvGrpSpPr>
          <p:nvPr/>
        </p:nvGrpSpPr>
        <p:grpSpPr bwMode="auto">
          <a:xfrm>
            <a:off x="4859338" y="2165350"/>
            <a:ext cx="3397250" cy="3348038"/>
            <a:chOff x="3016" y="1171"/>
            <a:chExt cx="2140" cy="2109"/>
          </a:xfrm>
        </p:grpSpPr>
        <p:pic>
          <p:nvPicPr>
            <p:cNvPr id="1127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1344"/>
              <a:ext cx="1929" cy="16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3016" y="2005"/>
              <a:ext cx="2108" cy="1275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lang="ja-JP" altLang="en-US" b="1" i="1">
                <a:solidFill>
                  <a:srgbClr val="FFFFCC"/>
                </a:solidFill>
                <a:latin typeface="Times New Roman" pitchFamily="18" charset="0"/>
                <a:ea typeface="HG丸ｺﾞｼｯｸM-PRO"/>
                <a:cs typeface="HG丸ｺﾞｼｯｸM-PRO"/>
              </a:endParaRPr>
            </a:p>
          </p:txBody>
        </p:sp>
        <p:sp>
          <p:nvSpPr>
            <p:cNvPr id="1127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24" y="1171"/>
              <a:ext cx="1132" cy="1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Arial Black"/>
                </a:rPr>
                <a:t>Identification </a:t>
              </a:r>
              <a:endParaRPr lang="ko-KR" alt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127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491" y="3115"/>
              <a:ext cx="1182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Arial Black"/>
                </a:rPr>
                <a:t>Susceptibility </a:t>
              </a:r>
              <a:endParaRPr lang="ko-KR" alt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3737" y="1319"/>
              <a:ext cx="1416" cy="660"/>
            </a:xfrm>
            <a:prstGeom prst="rect">
              <a:avLst/>
            </a:prstGeom>
            <a:noFill/>
            <a:ln w="38100">
              <a:solidFill>
                <a:srgbClr val="E3DE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760413" y="971550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검사 </a:t>
            </a:r>
            <a:r>
              <a:rPr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Kit</a:t>
            </a: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의 형태</a:t>
            </a:r>
          </a:p>
        </p:txBody>
      </p:sp>
      <p:sp>
        <p:nvSpPr>
          <p:cNvPr id="11270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검사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kit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의 형태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95288" y="1557338"/>
            <a:ext cx="8489950" cy="4933950"/>
            <a:chOff x="174" y="649"/>
            <a:chExt cx="5469" cy="3353"/>
          </a:xfrm>
        </p:grpSpPr>
        <p:sp>
          <p:nvSpPr>
            <p:cNvPr id="12298" name="AutoShape 3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12299" name="AutoShape 4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95288" y="1700213"/>
            <a:ext cx="6337300" cy="455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46063" indent="-246063">
              <a:lnSpc>
                <a:spcPct val="140000"/>
              </a:lnSpc>
              <a:spcBef>
                <a:spcPct val="45000"/>
              </a:spcBef>
              <a:buSzPct val="80000"/>
              <a:buFontTx/>
              <a:buBlip>
                <a:blip r:embed="rId3"/>
              </a:buBlip>
            </a:pP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Gram Positive Aerobic Bacteria</a:t>
            </a:r>
          </a:p>
          <a:p>
            <a:pPr lvl="1">
              <a:lnSpc>
                <a:spcPct val="140000"/>
              </a:lnSpc>
              <a:spcBef>
                <a:spcPct val="45000"/>
              </a:spcBef>
            </a:pP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Pos Combo 1A</a:t>
            </a:r>
          </a:p>
          <a:p>
            <a:pPr lvl="1">
              <a:lnSpc>
                <a:spcPct val="140000"/>
              </a:lnSpc>
              <a:spcBef>
                <a:spcPct val="45000"/>
              </a:spcBef>
              <a:buFontTx/>
              <a:buChar char="-"/>
            </a:pP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27</a:t>
            </a:r>
            <a:r>
              <a:rPr kumimoji="0"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개의 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Biochemical reaction</a:t>
            </a:r>
          </a:p>
          <a:p>
            <a:pPr lvl="1">
              <a:spcBef>
                <a:spcPct val="20000"/>
              </a:spcBef>
            </a:pP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Staphylococcus/Streptococcus</a:t>
            </a:r>
          </a:p>
          <a:p>
            <a:pPr marL="246063" indent="-246063">
              <a:lnSpc>
                <a:spcPct val="140000"/>
              </a:lnSpc>
              <a:spcBef>
                <a:spcPct val="45000"/>
              </a:spcBef>
              <a:buSzPct val="80000"/>
              <a:buFontTx/>
              <a:buBlip>
                <a:blip r:embed="rId3"/>
              </a:buBlip>
            </a:pP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Gram Negative Aerobic Bacilli</a:t>
            </a:r>
          </a:p>
          <a:p>
            <a:pPr lvl="1">
              <a:lnSpc>
                <a:spcPct val="140000"/>
              </a:lnSpc>
              <a:spcBef>
                <a:spcPct val="45000"/>
              </a:spcBef>
            </a:pPr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Neg Combo 44</a:t>
            </a:r>
          </a:p>
          <a:p>
            <a:pPr lvl="1">
              <a:lnSpc>
                <a:spcPct val="140000"/>
              </a:lnSpc>
              <a:spcBef>
                <a:spcPct val="45000"/>
              </a:spcBef>
            </a:pP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- 31</a:t>
            </a:r>
            <a:r>
              <a:rPr kumimoji="0"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개의 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Biochemical reaction</a:t>
            </a:r>
          </a:p>
          <a:p>
            <a:pPr lvl="1">
              <a:lnSpc>
                <a:spcPct val="140000"/>
              </a:lnSpc>
              <a:spcBef>
                <a:spcPct val="45000"/>
              </a:spcBef>
            </a:pP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Glucose-Fermenter</a:t>
            </a:r>
          </a:p>
          <a:p>
            <a:pPr lvl="1">
              <a:lnSpc>
                <a:spcPct val="140000"/>
              </a:lnSpc>
              <a:spcBef>
                <a:spcPct val="45000"/>
              </a:spcBef>
            </a:pP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Glucose-Non Fermenter/Slow Glucose Fermenter</a:t>
            </a:r>
          </a:p>
          <a:p>
            <a:pPr marL="246063" indent="-246063">
              <a:lnSpc>
                <a:spcPct val="140000"/>
              </a:lnSpc>
              <a:spcBef>
                <a:spcPct val="45000"/>
              </a:spcBef>
            </a:pPr>
            <a:r>
              <a:rPr kumimoji="0"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04813" y="920750"/>
            <a:ext cx="45847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1) Conventional Dried Combo Panel</a:t>
            </a:r>
          </a:p>
        </p:txBody>
      </p:sp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5364163" y="2060575"/>
            <a:ext cx="3128962" cy="3225800"/>
            <a:chOff x="3195" y="1344"/>
            <a:chExt cx="1963" cy="1913"/>
          </a:xfrm>
        </p:grpSpPr>
        <p:pic>
          <p:nvPicPr>
            <p:cNvPr id="1229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5" y="1571"/>
              <a:ext cx="1929" cy="16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024" y="1398"/>
              <a:ext cx="1132" cy="1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Arial Black"/>
                </a:rPr>
                <a:t>Identification </a:t>
              </a:r>
              <a:endParaRPr lang="ko-KR" alt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2297" name="Rectangle 13"/>
            <p:cNvSpPr>
              <a:spLocks noChangeArrowheads="1"/>
            </p:cNvSpPr>
            <p:nvPr/>
          </p:nvSpPr>
          <p:spPr bwMode="auto">
            <a:xfrm>
              <a:off x="3742" y="1344"/>
              <a:ext cx="1416" cy="886"/>
            </a:xfrm>
            <a:prstGeom prst="rect">
              <a:avLst/>
            </a:prstGeom>
            <a:noFill/>
            <a:ln w="38100">
              <a:solidFill>
                <a:srgbClr val="E3DE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2294" name="Text Box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sz="3600" smtClean="0"/>
              <a:t> Conventional Dried Combo Panel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특징 및 장점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25" y="1500188"/>
            <a:ext cx="6715125" cy="600075"/>
            <a:chOff x="765" y="709"/>
            <a:chExt cx="4230" cy="378"/>
          </a:xfrm>
        </p:grpSpPr>
        <p:sp>
          <p:nvSpPr>
            <p:cNvPr id="13340" name="AutoShape 4"/>
            <p:cNvSpPr>
              <a:spLocks noChangeArrowheads="1"/>
            </p:cNvSpPr>
            <p:nvPr/>
          </p:nvSpPr>
          <p:spPr bwMode="auto">
            <a:xfrm>
              <a:off x="765" y="709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41" name="Rectangle 5"/>
            <p:cNvSpPr>
              <a:spLocks noChangeArrowheads="1"/>
            </p:cNvSpPr>
            <p:nvPr/>
          </p:nvSpPr>
          <p:spPr bwMode="auto">
            <a:xfrm>
              <a:off x="789" y="729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935" y="785"/>
              <a:ext cx="189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1. True Method : ID &amp; MIC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00125" y="2203450"/>
            <a:ext cx="6715125" cy="600075"/>
            <a:chOff x="765" y="1152"/>
            <a:chExt cx="4230" cy="378"/>
          </a:xfrm>
        </p:grpSpPr>
        <p:sp>
          <p:nvSpPr>
            <p:cNvPr id="13337" name="AutoShape 8"/>
            <p:cNvSpPr>
              <a:spLocks noChangeArrowheads="1"/>
            </p:cNvSpPr>
            <p:nvPr/>
          </p:nvSpPr>
          <p:spPr bwMode="auto">
            <a:xfrm>
              <a:off x="765" y="1152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38" name="Rectangle 9"/>
            <p:cNvSpPr>
              <a:spLocks noChangeArrowheads="1"/>
            </p:cNvSpPr>
            <p:nvPr/>
          </p:nvSpPr>
          <p:spPr bwMode="auto">
            <a:xfrm>
              <a:off x="789" y="1172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710" y="1204"/>
              <a:ext cx="300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한번 작업한 뒤부터는 자동으로 검사수행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 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00125" y="2908300"/>
            <a:ext cx="6715125" cy="600075"/>
            <a:chOff x="765" y="1596"/>
            <a:chExt cx="4230" cy="378"/>
          </a:xfrm>
        </p:grpSpPr>
        <p:sp>
          <p:nvSpPr>
            <p:cNvPr id="13334" name="AutoShape 12"/>
            <p:cNvSpPr>
              <a:spLocks noChangeArrowheads="1"/>
            </p:cNvSpPr>
            <p:nvPr/>
          </p:nvSpPr>
          <p:spPr bwMode="auto">
            <a:xfrm>
              <a:off x="765" y="1596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35" name="Rectangle 13"/>
            <p:cNvSpPr>
              <a:spLocks noChangeArrowheads="1"/>
            </p:cNvSpPr>
            <p:nvPr/>
          </p:nvSpPr>
          <p:spPr bwMode="auto">
            <a:xfrm>
              <a:off x="789" y="1616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538" y="1662"/>
              <a:ext cx="26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3. Manual Reading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가능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자체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Back-up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00125" y="3611563"/>
            <a:ext cx="6715125" cy="600075"/>
            <a:chOff x="765" y="2039"/>
            <a:chExt cx="4230" cy="378"/>
          </a:xfrm>
        </p:grpSpPr>
        <p:sp>
          <p:nvSpPr>
            <p:cNvPr id="13331" name="AutoShape 16"/>
            <p:cNvSpPr>
              <a:spLocks noChangeArrowheads="1"/>
            </p:cNvSpPr>
            <p:nvPr/>
          </p:nvSpPr>
          <p:spPr bwMode="auto">
            <a:xfrm>
              <a:off x="765" y="2039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32" name="Rectangle 17"/>
            <p:cNvSpPr>
              <a:spLocks noChangeArrowheads="1"/>
            </p:cNvSpPr>
            <p:nvPr/>
          </p:nvSpPr>
          <p:spPr bwMode="auto">
            <a:xfrm>
              <a:off x="789" y="2059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1879" y="2106"/>
              <a:ext cx="20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간단한 균액 제조 </a:t>
              </a:r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: Prompt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000125" y="4316413"/>
            <a:ext cx="6715125" cy="600075"/>
            <a:chOff x="765" y="2483"/>
            <a:chExt cx="4230" cy="378"/>
          </a:xfrm>
        </p:grpSpPr>
        <p:sp>
          <p:nvSpPr>
            <p:cNvPr id="13328" name="AutoShape 20"/>
            <p:cNvSpPr>
              <a:spLocks noChangeArrowheads="1"/>
            </p:cNvSpPr>
            <p:nvPr/>
          </p:nvSpPr>
          <p:spPr bwMode="auto">
            <a:xfrm>
              <a:off x="765" y="2483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29" name="Rectangle 21"/>
            <p:cNvSpPr>
              <a:spLocks noChangeArrowheads="1"/>
            </p:cNvSpPr>
            <p:nvPr/>
          </p:nvSpPr>
          <p:spPr bwMode="auto">
            <a:xfrm>
              <a:off x="789" y="2503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046" y="2553"/>
              <a:ext cx="164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다양한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Panel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의 사용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000125" y="5019675"/>
            <a:ext cx="6715125" cy="600075"/>
            <a:chOff x="765" y="2926"/>
            <a:chExt cx="4230" cy="378"/>
          </a:xfrm>
        </p:grpSpPr>
        <p:sp>
          <p:nvSpPr>
            <p:cNvPr id="13325" name="AutoShape 24"/>
            <p:cNvSpPr>
              <a:spLocks noChangeArrowheads="1"/>
            </p:cNvSpPr>
            <p:nvPr/>
          </p:nvSpPr>
          <p:spPr bwMode="auto">
            <a:xfrm>
              <a:off x="765" y="2926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26" name="Rectangle 25"/>
            <p:cNvSpPr>
              <a:spLocks noChangeArrowheads="1"/>
            </p:cNvSpPr>
            <p:nvPr/>
          </p:nvSpPr>
          <p:spPr bwMode="auto">
            <a:xfrm>
              <a:off x="789" y="2946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534" y="2993"/>
              <a:ext cx="284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6.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항생제 설정이 자율적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 &amp; Alert Function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000125" y="5724525"/>
            <a:ext cx="6715125" cy="600075"/>
            <a:chOff x="765" y="3370"/>
            <a:chExt cx="4230" cy="378"/>
          </a:xfrm>
        </p:grpSpPr>
        <p:sp>
          <p:nvSpPr>
            <p:cNvPr id="13322" name="AutoShape 28"/>
            <p:cNvSpPr>
              <a:spLocks noChangeArrowheads="1"/>
            </p:cNvSpPr>
            <p:nvPr/>
          </p:nvSpPr>
          <p:spPr bwMode="auto">
            <a:xfrm>
              <a:off x="765" y="3370"/>
              <a:ext cx="4230" cy="378"/>
            </a:xfrm>
            <a:prstGeom prst="roundRect">
              <a:avLst>
                <a:gd name="adj" fmla="val 8741"/>
              </a:avLst>
            </a:prstGeom>
            <a:gradFill rotWithShape="1">
              <a:gsLst>
                <a:gs pos="0">
                  <a:srgbClr val="D8D3F5"/>
                </a:gs>
                <a:gs pos="100000">
                  <a:schemeClr val="bg1"/>
                </a:gs>
              </a:gsLst>
              <a:lin ang="5400000" scaled="1"/>
            </a:gradFill>
            <a:ln w="19050" algn="ctr">
              <a:solidFill>
                <a:srgbClr val="580199">
                  <a:alpha val="7215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23" name="Rectangle 29"/>
            <p:cNvSpPr>
              <a:spLocks noChangeArrowheads="1"/>
            </p:cNvSpPr>
            <p:nvPr/>
          </p:nvSpPr>
          <p:spPr bwMode="auto">
            <a:xfrm>
              <a:off x="789" y="3390"/>
              <a:ext cx="4177" cy="338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1945" y="3440"/>
              <a:ext cx="187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7. 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다양한 역학 보고서 제공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42900" y="1714500"/>
            <a:ext cx="8429625" cy="4019550"/>
            <a:chOff x="174" y="649"/>
            <a:chExt cx="5469" cy="3353"/>
          </a:xfrm>
        </p:grpSpPr>
        <p:sp>
          <p:nvSpPr>
            <p:cNvPr id="14346" name="AutoShape 3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14347" name="AutoShape 4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2312988"/>
            <a:ext cx="3062288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887413" y="3362325"/>
            <a:ext cx="3346450" cy="2024063"/>
          </a:xfrm>
          <a:prstGeom prst="rect">
            <a:avLst/>
          </a:prstGeom>
          <a:noFill/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lang="ja-JP" altLang="en-US" b="1" i="1">
              <a:solidFill>
                <a:srgbClr val="FFFFCC"/>
              </a:solidFill>
              <a:latin typeface="Times New Roman" pitchFamily="18" charset="0"/>
              <a:ea typeface="HG丸ｺﾞｼｯｸM-PRO"/>
              <a:cs typeface="HG丸ｺﾞｼｯｸM-PRO"/>
            </a:endParaRP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2487613" y="2038350"/>
            <a:ext cx="1797050" cy="20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Identification </a:t>
            </a:r>
            <a:endParaRPr lang="ko-KR" altLang="en-US" sz="3600" b="1" kern="10">
              <a:ln w="12700">
                <a:solidFill>
                  <a:schemeClr val="bg1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1641475" y="5124450"/>
            <a:ext cx="1876425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Susceptibility </a:t>
            </a:r>
            <a:endParaRPr lang="ko-KR" altLang="en-US" sz="3600" b="1" kern="10">
              <a:ln w="12700">
                <a:solidFill>
                  <a:schemeClr val="bg1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032000" y="2273300"/>
            <a:ext cx="2247900" cy="1047750"/>
          </a:xfrm>
          <a:prstGeom prst="rect">
            <a:avLst/>
          </a:prstGeom>
          <a:noFill/>
          <a:ln w="38100">
            <a:solidFill>
              <a:srgbClr val="E3DE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4787900" y="2362200"/>
            <a:ext cx="3529013" cy="2651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210000"/>
              </a:lnSpc>
              <a:buSzPct val="80000"/>
              <a:buFontTx/>
              <a:buBlip>
                <a:blip r:embed="rId4"/>
              </a:buBlip>
            </a:pPr>
            <a:r>
              <a:rPr kumimoji="0" lang="en-US" altLang="ko-KR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0" lang="ko-KR" altLang="en-US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육안으로 판독 가능</a:t>
            </a:r>
          </a:p>
          <a:p>
            <a:pPr marL="265113" indent="-265113">
              <a:lnSpc>
                <a:spcPct val="210000"/>
              </a:lnSpc>
              <a:buSzPct val="80000"/>
              <a:buFontTx/>
              <a:buBlip>
                <a:blip r:embed="rId4"/>
              </a:buBlip>
            </a:pPr>
            <a:r>
              <a:rPr kumimoji="0" lang="ko-KR" altLang="en-US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0" lang="en-US" altLang="ko-KR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Labpro </a:t>
            </a:r>
            <a:r>
              <a:rPr kumimoji="0" lang="ko-KR" altLang="en-US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에서 편집 가능</a:t>
            </a:r>
          </a:p>
          <a:p>
            <a:pPr marL="265113" indent="-265113">
              <a:lnSpc>
                <a:spcPct val="210000"/>
              </a:lnSpc>
              <a:buSzPct val="80000"/>
              <a:buFontTx/>
              <a:buBlip>
                <a:blip r:embed="rId4"/>
              </a:buBlip>
            </a:pPr>
            <a:r>
              <a:rPr kumimoji="0" lang="ko-KR" altLang="en-US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자체 </a:t>
            </a:r>
            <a:r>
              <a:rPr kumimoji="0" lang="en-US" altLang="ko-KR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Back-up </a:t>
            </a:r>
            <a:r>
              <a:rPr kumimoji="0" lang="ko-KR" altLang="en-US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가능</a:t>
            </a:r>
          </a:p>
          <a:p>
            <a:pPr marL="265113" indent="-265113">
              <a:lnSpc>
                <a:spcPct val="210000"/>
              </a:lnSpc>
              <a:buSzPct val="80000"/>
              <a:buFontTx/>
              <a:buBlip>
                <a:blip r:embed="rId4"/>
              </a:buBlip>
            </a:pPr>
            <a:r>
              <a:rPr kumimoji="0" lang="ko-KR" altLang="en-US" sz="20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재검율 적음</a:t>
            </a:r>
          </a:p>
        </p:txBody>
      </p:sp>
      <p:sp>
        <p:nvSpPr>
          <p:cNvPr id="1434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en-US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Manual Reading</a:t>
            </a:r>
            <a:endParaRPr kumimoji="0" lang="en-US" altLang="ko-KR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en-US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Simple and </a:t>
            </a:r>
            <a:r>
              <a:rPr kumimoji="0" lang="en-US" altLang="ko-KR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r>
              <a:rPr kumimoji="0" lang="en-US" altLang="en-US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asy to </a:t>
            </a:r>
            <a:r>
              <a:rPr kumimoji="0" lang="en-US" altLang="ko-KR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</a:t>
            </a:r>
            <a:r>
              <a:rPr kumimoji="0" lang="en-US" altLang="en-US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se </a:t>
            </a:r>
            <a:r>
              <a:rPr kumimoji="0" lang="en-US" altLang="ko-KR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en-US" altLang="en-US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Prompt </a:t>
            </a:r>
            <a:r>
              <a:rPr kumimoji="0" lang="en-US" altLang="ko-KR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r>
              <a:rPr kumimoji="0" lang="en-US" altLang="en-US" sz="3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ystem</a:t>
            </a:r>
            <a:endParaRPr kumimoji="0" lang="en-US" altLang="ko-KR" sz="32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342900" y="1714500"/>
            <a:ext cx="8429625" cy="4019550"/>
            <a:chOff x="174" y="649"/>
            <a:chExt cx="5469" cy="3353"/>
          </a:xfrm>
        </p:grpSpPr>
        <p:sp>
          <p:nvSpPr>
            <p:cNvPr id="15368" name="AutoShape 5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395288" y="1773238"/>
            <a:ext cx="3068637" cy="3919537"/>
            <a:chOff x="432" y="816"/>
            <a:chExt cx="2400" cy="3065"/>
          </a:xfrm>
        </p:grpSpPr>
        <p:pic>
          <p:nvPicPr>
            <p:cNvPr id="15366" name="Picture 8" descr="プロンプ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632" cy="1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2352"/>
              <a:ext cx="2400" cy="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3779838" y="2033588"/>
            <a:ext cx="4572000" cy="328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SzPct val="80000"/>
              <a:buFontTx/>
              <a:buBlip>
                <a:blip r:embed="rId5"/>
              </a:buBlip>
            </a:pPr>
            <a:r>
              <a:rPr lang="en-US" altLang="ko-KR">
                <a:solidFill>
                  <a:srgbClr val="421A4E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lang="ko-KR" altLang="en-US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시간의 절약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</a:t>
            </a: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No adjustment</a:t>
            </a:r>
            <a:b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No dilution</a:t>
            </a:r>
            <a:b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No waiting</a:t>
            </a:r>
          </a:p>
          <a:p>
            <a:pPr>
              <a:lnSpc>
                <a:spcPct val="120000"/>
              </a:lnSpc>
              <a:spcBef>
                <a:spcPct val="50000"/>
              </a:spcBef>
              <a:buSzPct val="80000"/>
              <a:buFontTx/>
              <a:buBlip>
                <a:blip r:embed="rId5"/>
              </a:buBlip>
            </a:pP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ko-KR" altLang="en-US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정확성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</a:t>
            </a: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Gram Negative 97.5%</a:t>
            </a:r>
            <a:b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Gram Positive   96.1%</a:t>
            </a:r>
            <a:b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</a:b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vs reference method</a:t>
            </a:r>
          </a:p>
          <a:p>
            <a:pPr>
              <a:lnSpc>
                <a:spcPct val="120000"/>
              </a:lnSpc>
              <a:spcBef>
                <a:spcPct val="50000"/>
              </a:spcBef>
              <a:buSzPct val="80000"/>
              <a:buFontTx/>
              <a:buBlip>
                <a:blip r:embed="rId5"/>
              </a:buBlip>
            </a:pP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ko-KR" altLang="en-US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표준화</a:t>
            </a:r>
            <a:r>
              <a:rPr lang="en-US" altLang="ko-KR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lang="ko-KR" altLang="en-US">
                <a:solidFill>
                  <a:srgbClr val="421A4E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효율성 향상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Panel</a:t>
            </a:r>
            <a:r>
              <a:rPr kumimoji="0" lang="ko-KR" altLang="en-US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종류</a:t>
            </a:r>
            <a:endParaRPr lang="ko-KR" altLang="en-US" smtClean="0"/>
          </a:p>
        </p:txBody>
      </p:sp>
      <p:graphicFrame>
        <p:nvGraphicFramePr>
          <p:cNvPr id="4" name="표 개체 틀 3"/>
          <p:cNvGraphicFramePr>
            <a:graphicFrameLocks noGrp="1"/>
          </p:cNvGraphicFramePr>
          <p:nvPr>
            <p:ph type="tbl" idx="1"/>
          </p:nvPr>
        </p:nvGraphicFramePr>
        <p:xfrm>
          <a:off x="428625" y="1381125"/>
          <a:ext cx="8229600" cy="50059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7346"/>
                <a:gridCol w="3071834"/>
                <a:gridCol w="3400420"/>
              </a:tblGrid>
              <a:tr h="307749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Panel </a:t>
                      </a: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종류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용도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59235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Overnight Panel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(16~24hr)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Combo(ID+MIC)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Neg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Combo 44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Non-</a:t>
                      </a: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Fermenter</a:t>
                      </a:r>
                      <a:endParaRPr kumimoji="1" lang="en-US" altLang="ko-K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Enterobacteria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(ESBL confirmation)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/>
                </a:tc>
              </a:tr>
              <a:tr h="602932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Combo(ID+MIC)</a:t>
                      </a:r>
                    </a:p>
                    <a:p>
                      <a:pPr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Pos Combo 1A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Streptococcus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Staphylococcus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02932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Neg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ID type 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Pos ID type 2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 </a:t>
                      </a: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동정별도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538563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Neg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MIC 32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Pos MIC 23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 </a:t>
                      </a: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동정 별도</a:t>
                      </a:r>
                    </a:p>
                    <a:p>
                      <a:pPr latinLnBrk="1"/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07749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MicroStrep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Plus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All Streptococcus MIC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74341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Panel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(2.5~16hr)</a:t>
                      </a:r>
                    </a:p>
                    <a:p>
                      <a:pPr latinLnBrk="1"/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Synergy Combo </a:t>
                      </a: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Neg</a:t>
                      </a:r>
                      <a:endParaRPr kumimoji="1" lang="en-US" altLang="ko-K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Synergy Combo Pos</a:t>
                      </a: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ID+MIC</a:t>
                      </a:r>
                    </a:p>
                    <a:p>
                      <a:pPr latinLnBrk="1"/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366073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Yeast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Yeast </a:t>
                      </a: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동정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pPr latinLnBrk="1"/>
                      <a:endParaRPr lang="en-US" altLang="ko-K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HNID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Heomphilus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en-US" altLang="ko-K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Neisseia</a:t>
                      </a: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동정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Rapid Anaerobe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혐기성 세균 동정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Alert Function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85750" y="1571625"/>
            <a:ext cx="8358188" cy="4656138"/>
            <a:chOff x="174" y="649"/>
            <a:chExt cx="5469" cy="3353"/>
          </a:xfrm>
        </p:grpSpPr>
        <p:sp>
          <p:nvSpPr>
            <p:cNvPr id="17415" name="AutoShape 4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lnSpc>
                  <a:spcPct val="120000"/>
                </a:lnSpc>
              </a:pPr>
              <a:endParaRPr lang="ko-KR" altLang="ko-KR" sz="1600"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  <p:sp>
          <p:nvSpPr>
            <p:cNvPr id="17416" name="AutoShape 5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71500" y="1682750"/>
            <a:ext cx="7777163" cy="445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Alert system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ID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검출빈도가 낮은 </a:t>
            </a: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organism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MIC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발생빈도가 낮은 항생제  감수성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사용자가 항생제 설정추가 기능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추가 작업의 권고 사항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80</a:t>
            </a: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여 가지의 기본 </a:t>
            </a: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alert rule</a:t>
            </a:r>
          </a:p>
          <a:p>
            <a:pPr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Alert Resolution </a:t>
            </a:r>
          </a:p>
          <a:p>
            <a:pPr lvl="1">
              <a:spcBef>
                <a:spcPct val="20000"/>
              </a:spcBef>
            </a:pP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Alert </a:t>
            </a: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해결을 위한 </a:t>
            </a: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Comment </a:t>
            </a: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입력</a:t>
            </a:r>
            <a:r>
              <a:rPr lang="en-US" altLang="ko-KR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/ </a:t>
            </a:r>
            <a:r>
              <a:rPr lang="ko-KR" altLang="en-US" sz="2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저장 가능</a:t>
            </a:r>
          </a:p>
        </p:txBody>
      </p:sp>
      <p:pic>
        <p:nvPicPr>
          <p:cNvPr id="11" name="Picture 6" descr="Alertoverview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42938"/>
            <a:ext cx="6215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 descr="그림111"/>
          <p:cNvSpPr>
            <a:spLocks noChangeArrowheads="1"/>
          </p:cNvSpPr>
          <p:nvPr/>
        </p:nvSpPr>
        <p:spPr bwMode="auto">
          <a:xfrm>
            <a:off x="2193925" y="500063"/>
            <a:ext cx="6950075" cy="1612900"/>
          </a:xfrm>
          <a:prstGeom prst="roundRect">
            <a:avLst>
              <a:gd name="adj" fmla="val 325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 algn="ctr">
            <a:solidFill>
              <a:srgbClr val="42004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QC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관리</a:t>
            </a:r>
            <a:endParaRPr kumimoji="0"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57188" y="1643063"/>
            <a:ext cx="8397875" cy="4714875"/>
            <a:chOff x="174" y="649"/>
            <a:chExt cx="5469" cy="3808"/>
          </a:xfrm>
        </p:grpSpPr>
        <p:sp>
          <p:nvSpPr>
            <p:cNvPr id="18437" name="AutoShape 4"/>
            <p:cNvSpPr>
              <a:spLocks noChangeArrowheads="1"/>
            </p:cNvSpPr>
            <p:nvPr/>
          </p:nvSpPr>
          <p:spPr bwMode="auto">
            <a:xfrm>
              <a:off x="174" y="649"/>
              <a:ext cx="5469" cy="3808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lnSpc>
                  <a:spcPct val="120000"/>
                </a:lnSpc>
              </a:pPr>
              <a:endParaRPr lang="ko-KR" altLang="ko-KR" sz="1600"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792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sp>
        <p:nvSpPr>
          <p:cNvPr id="18436" name="직사각형 10"/>
          <p:cNvSpPr>
            <a:spLocks noChangeArrowheads="1"/>
          </p:cNvSpPr>
          <p:nvPr/>
        </p:nvSpPr>
        <p:spPr bwMode="auto">
          <a:xfrm>
            <a:off x="642938" y="1714500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  <a:buSzPct val="80000"/>
              <a:buFontTx/>
              <a:buBlip>
                <a:blip r:embed="rId3"/>
              </a:buBlip>
            </a:pP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QC with ATCC strains. 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en-US" altLang="en-US" sz="2000" dirty="0" err="1">
                <a:latin typeface="맑은 고딕" pitchFamily="50" charset="-127"/>
                <a:ea typeface="맑은 고딕" pitchFamily="50" charset="-127"/>
              </a:rPr>
              <a:t>균주별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주 1회 </a:t>
            </a:r>
            <a:r>
              <a:rPr kumimoji="0" lang="ko-KR" altLang="en-US" sz="20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ko-KR" altLang="en-US" sz="2000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Pos Combo 1A : 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 E. </a:t>
            </a:r>
            <a:r>
              <a:rPr kumimoji="0" lang="en-US" altLang="en-US" sz="2000" dirty="0" err="1" smtClean="0">
                <a:latin typeface="맑은 고딕" pitchFamily="50" charset="-127"/>
                <a:ea typeface="맑은 고딕" pitchFamily="50" charset="-127"/>
              </a:rPr>
              <a:t>feacalis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(ATCC 29212)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                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  S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en-US" altLang="en-US" sz="2000" dirty="0" err="1">
                <a:latin typeface="맑은 고딕" pitchFamily="50" charset="-127"/>
                <a:ea typeface="맑은 고딕" pitchFamily="50" charset="-127"/>
              </a:rPr>
              <a:t>aureus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(ATCC 29213)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en-US" altLang="en-US" sz="2000" dirty="0" err="1">
                <a:latin typeface="맑은 고딕" pitchFamily="50" charset="-127"/>
                <a:ea typeface="맑은 고딕" pitchFamily="50" charset="-127"/>
              </a:rPr>
              <a:t>Neg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Combo 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44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: E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. coli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(ATCC 25922) 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               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P. </a:t>
            </a:r>
            <a:r>
              <a:rPr kumimoji="0" lang="en-US" altLang="en-US" sz="2000" dirty="0" err="1" smtClean="0">
                <a:latin typeface="맑은 고딕" pitchFamily="50" charset="-127"/>
                <a:ea typeface="맑은 고딕" pitchFamily="50" charset="-127"/>
              </a:rPr>
              <a:t>aeruginosa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(ATCC 27853)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                                </a:t>
            </a:r>
            <a:endParaRPr kumimoji="0" lang="en-US" altLang="en-US" sz="20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60000"/>
              </a:lnSpc>
              <a:buSzPct val="80000"/>
              <a:buFontTx/>
              <a:buBlip>
                <a:blip r:embed="rId3"/>
              </a:buBlip>
            </a:pPr>
            <a:r>
              <a:rPr kumimoji="0" lang="en-US" altLang="en-US" sz="2000" dirty="0" err="1">
                <a:latin typeface="맑은 고딕" pitchFamily="50" charset="-127"/>
                <a:ea typeface="맑은 고딕" pitchFamily="50" charset="-127"/>
              </a:rPr>
              <a:t>ID와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 MIC </a:t>
            </a:r>
            <a:r>
              <a:rPr kumimoji="0" lang="en-US" altLang="en-US" sz="2000" dirty="0" err="1">
                <a:latin typeface="맑은 고딕" pitchFamily="50" charset="-127"/>
                <a:ea typeface="맑은 고딕" pitchFamily="50" charset="-127"/>
              </a:rPr>
              <a:t>결과를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en-US" sz="2000" dirty="0" err="1">
                <a:latin typeface="맑은 고딕" pitchFamily="50" charset="-127"/>
                <a:ea typeface="맑은 고딕" pitchFamily="50" charset="-127"/>
              </a:rPr>
              <a:t>동시에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dirty="0">
                <a:latin typeface="맑은 고딕" pitchFamily="50" charset="-127"/>
                <a:ea typeface="맑은 고딕" pitchFamily="50" charset="-127"/>
              </a:rPr>
              <a:t>관리</a:t>
            </a:r>
            <a:endParaRPr kumimoji="0" lang="en-US" altLang="en-US" sz="20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60000"/>
              </a:lnSpc>
              <a:buSzPct val="80000"/>
              <a:buFontTx/>
              <a:buBlip>
                <a:blip r:embed="rId3"/>
              </a:buBlip>
            </a:pP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Lot  </a:t>
            </a:r>
            <a:r>
              <a:rPr kumimoji="0" lang="en-US" altLang="en-US" sz="2000" dirty="0" smtClean="0">
                <a:latin typeface="맑은 고딕" pitchFamily="50" charset="-127"/>
                <a:ea typeface="맑은 고딕" pitchFamily="50" charset="-127"/>
              </a:rPr>
              <a:t>No </a:t>
            </a: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management </a:t>
            </a:r>
          </a:p>
          <a:p>
            <a:pPr marL="342900" indent="-342900">
              <a:lnSpc>
                <a:spcPct val="160000"/>
              </a:lnSpc>
              <a:buSzPct val="80000"/>
              <a:buFontTx/>
              <a:buBlip>
                <a:blip r:embed="rId3"/>
              </a:buBlip>
            </a:pPr>
            <a:r>
              <a:rPr kumimoji="0" lang="en-US" altLang="en-US" sz="2000" dirty="0">
                <a:latin typeface="맑은 고딕" pitchFamily="50" charset="-127"/>
                <a:ea typeface="맑은 고딕" pitchFamily="50" charset="-127"/>
              </a:rPr>
              <a:t>Detailed or summary QC reports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요약 및 결론</a:t>
            </a:r>
          </a:p>
        </p:txBody>
      </p:sp>
      <p:grpSp>
        <p:nvGrpSpPr>
          <p:cNvPr id="2" name="그룹 42"/>
          <p:cNvGrpSpPr>
            <a:grpSpLocks/>
          </p:cNvGrpSpPr>
          <p:nvPr/>
        </p:nvGrpSpPr>
        <p:grpSpPr bwMode="auto">
          <a:xfrm>
            <a:off x="1071563" y="1785938"/>
            <a:ext cx="6829425" cy="712787"/>
            <a:chOff x="1116013" y="1435100"/>
            <a:chExt cx="6829425" cy="712788"/>
          </a:xfrm>
        </p:grpSpPr>
        <p:grpSp>
          <p:nvGrpSpPr>
            <p:cNvPr id="19496" name="Group 3"/>
            <p:cNvGrpSpPr>
              <a:grpSpLocks/>
            </p:cNvGrpSpPr>
            <p:nvPr/>
          </p:nvGrpSpPr>
          <p:grpSpPr bwMode="auto">
            <a:xfrm>
              <a:off x="2522538" y="1490663"/>
              <a:ext cx="5422900" cy="600075"/>
              <a:chOff x="765" y="709"/>
              <a:chExt cx="4230" cy="378"/>
            </a:xfrm>
          </p:grpSpPr>
          <p:sp>
            <p:nvSpPr>
              <p:cNvPr id="19501" name="AutoShape 4"/>
              <p:cNvSpPr>
                <a:spLocks noChangeArrowheads="1"/>
              </p:cNvSpPr>
              <p:nvPr/>
            </p:nvSpPr>
            <p:spPr bwMode="auto">
              <a:xfrm>
                <a:off x="765" y="709"/>
                <a:ext cx="4230" cy="378"/>
              </a:xfrm>
              <a:prstGeom prst="roundRect">
                <a:avLst>
                  <a:gd name="adj" fmla="val 8741"/>
                </a:avLst>
              </a:prstGeom>
              <a:gradFill rotWithShape="1">
                <a:gsLst>
                  <a:gs pos="0">
                    <a:srgbClr val="D8D3F5"/>
                  </a:gs>
                  <a:gs pos="100000">
                    <a:schemeClr val="bg1"/>
                  </a:gs>
                </a:gsLst>
                <a:lin ang="5400000" scaled="1"/>
              </a:gradFill>
              <a:ln w="19050" algn="ctr">
                <a:solidFill>
                  <a:srgbClr val="580199">
                    <a:alpha val="7215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502" name="Rectangle 5"/>
              <p:cNvSpPr>
                <a:spLocks noChangeArrowheads="1"/>
              </p:cNvSpPr>
              <p:nvPr/>
            </p:nvSpPr>
            <p:spPr bwMode="auto">
              <a:xfrm>
                <a:off x="789" y="729"/>
                <a:ext cx="4177" cy="338"/>
              </a:xfrm>
              <a:prstGeom prst="rect">
                <a:avLst/>
              </a:prstGeom>
              <a:solidFill>
                <a:schemeClr val="bg1">
                  <a:alpha val="5294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398" name="Rectangle 6"/>
              <p:cNvSpPr>
                <a:spLocks noChangeArrowheads="1"/>
              </p:cNvSpPr>
              <p:nvPr/>
            </p:nvSpPr>
            <p:spPr bwMode="auto">
              <a:xfrm>
                <a:off x="1996" y="717"/>
                <a:ext cx="1771" cy="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342900" indent="-342900" algn="ctr">
                  <a:lnSpc>
                    <a:spcPct val="140000"/>
                  </a:lnSpc>
                  <a:spcBef>
                    <a:spcPct val="20000"/>
                  </a:spcBef>
                  <a:defRPr/>
                </a:pPr>
                <a:r>
                  <a:rPr lang="en-US" altLang="ko-KR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Standard Method</a:t>
                </a:r>
              </a:p>
            </p:txBody>
          </p:sp>
        </p:grpSp>
        <p:grpSp>
          <p:nvGrpSpPr>
            <p:cNvPr id="19497" name="Group 23"/>
            <p:cNvGrpSpPr>
              <a:grpSpLocks/>
            </p:cNvGrpSpPr>
            <p:nvPr/>
          </p:nvGrpSpPr>
          <p:grpSpPr bwMode="auto">
            <a:xfrm>
              <a:off x="1116013" y="1435100"/>
              <a:ext cx="2205037" cy="712788"/>
              <a:chOff x="703" y="904"/>
              <a:chExt cx="1389" cy="449"/>
            </a:xfrm>
          </p:grpSpPr>
          <p:sp>
            <p:nvSpPr>
              <p:cNvPr id="19498" name="AutoShape 24"/>
              <p:cNvSpPr>
                <a:spLocks noChangeArrowheads="1"/>
              </p:cNvSpPr>
              <p:nvPr/>
            </p:nvSpPr>
            <p:spPr bwMode="auto">
              <a:xfrm>
                <a:off x="703" y="904"/>
                <a:ext cx="1389" cy="449"/>
              </a:xfrm>
              <a:prstGeom prst="roundRect">
                <a:avLst>
                  <a:gd name="adj" fmla="val 16667"/>
                </a:avLst>
              </a:prstGeom>
              <a:solidFill>
                <a:srgbClr val="7E3395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17" name="AutoShape 25"/>
              <p:cNvSpPr>
                <a:spLocks noChangeArrowheads="1"/>
              </p:cNvSpPr>
              <p:nvPr/>
            </p:nvSpPr>
            <p:spPr bwMode="auto">
              <a:xfrm>
                <a:off x="724" y="924"/>
                <a:ext cx="134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74001"/>
                    </a:schemeClr>
                  </a:gs>
                  <a:gs pos="100000">
                    <a:schemeClr val="bg1">
                      <a:gamma/>
                      <a:tint val="63922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500" name="Rectangle 26"/>
              <p:cNvSpPr>
                <a:spLocks noChangeArrowheads="1"/>
              </p:cNvSpPr>
              <p:nvPr/>
            </p:nvSpPr>
            <p:spPr bwMode="auto">
              <a:xfrm>
                <a:off x="1125" y="990"/>
                <a:ext cx="601" cy="2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정확도</a:t>
                </a:r>
                <a:endPara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</p:grpSp>
      <p:grpSp>
        <p:nvGrpSpPr>
          <p:cNvPr id="5" name="그룹 43"/>
          <p:cNvGrpSpPr>
            <a:grpSpLocks/>
          </p:cNvGrpSpPr>
          <p:nvPr/>
        </p:nvGrpSpPr>
        <p:grpSpPr bwMode="auto">
          <a:xfrm>
            <a:off x="1071563" y="2678113"/>
            <a:ext cx="6829425" cy="712787"/>
            <a:chOff x="1116013" y="2327275"/>
            <a:chExt cx="6829425" cy="712788"/>
          </a:xfrm>
        </p:grpSpPr>
        <p:grpSp>
          <p:nvGrpSpPr>
            <p:cNvPr id="19488" name="Group 7"/>
            <p:cNvGrpSpPr>
              <a:grpSpLocks/>
            </p:cNvGrpSpPr>
            <p:nvPr/>
          </p:nvGrpSpPr>
          <p:grpSpPr bwMode="auto">
            <a:xfrm>
              <a:off x="2522538" y="2382838"/>
              <a:ext cx="5422900" cy="600075"/>
              <a:chOff x="765" y="709"/>
              <a:chExt cx="4230" cy="378"/>
            </a:xfrm>
          </p:grpSpPr>
          <p:sp>
            <p:nvSpPr>
              <p:cNvPr id="19493" name="AutoShape 8"/>
              <p:cNvSpPr>
                <a:spLocks noChangeArrowheads="1"/>
              </p:cNvSpPr>
              <p:nvPr/>
            </p:nvSpPr>
            <p:spPr bwMode="auto">
              <a:xfrm>
                <a:off x="765" y="709"/>
                <a:ext cx="4230" cy="378"/>
              </a:xfrm>
              <a:prstGeom prst="roundRect">
                <a:avLst>
                  <a:gd name="adj" fmla="val 8741"/>
                </a:avLst>
              </a:prstGeom>
              <a:gradFill rotWithShape="1">
                <a:gsLst>
                  <a:gs pos="0">
                    <a:srgbClr val="D8D3F5"/>
                  </a:gs>
                  <a:gs pos="100000">
                    <a:schemeClr val="bg1"/>
                  </a:gs>
                </a:gsLst>
                <a:lin ang="5400000" scaled="1"/>
              </a:gradFill>
              <a:ln w="19050" algn="ctr">
                <a:solidFill>
                  <a:srgbClr val="580199">
                    <a:alpha val="7215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94" name="Rectangle 9"/>
              <p:cNvSpPr>
                <a:spLocks noChangeArrowheads="1"/>
              </p:cNvSpPr>
              <p:nvPr/>
            </p:nvSpPr>
            <p:spPr bwMode="auto">
              <a:xfrm>
                <a:off x="789" y="729"/>
                <a:ext cx="4177" cy="338"/>
              </a:xfrm>
              <a:prstGeom prst="rect">
                <a:avLst/>
              </a:prstGeom>
              <a:solidFill>
                <a:schemeClr val="bg1">
                  <a:alpha val="5294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1624" y="717"/>
                <a:ext cx="2514" cy="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342900" indent="-342900" algn="ctr">
                  <a:lnSpc>
                    <a:spcPct val="140000"/>
                  </a:lnSpc>
                  <a:spcBef>
                    <a:spcPct val="20000"/>
                  </a:spcBef>
                  <a:defRPr/>
                </a:pPr>
                <a:r>
                  <a:rPr lang="en-US" altLang="ko-KR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True </a:t>
                </a:r>
                <a:r>
                  <a:rPr lang="en-US" altLang="ko-KR" dirty="0" err="1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WalkAway</a:t>
                </a:r>
                <a:r>
                  <a:rPr lang="en-US" altLang="ko-KR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 / Prompt</a:t>
                </a:r>
              </a:p>
            </p:txBody>
          </p:sp>
        </p:grpSp>
        <p:grpSp>
          <p:nvGrpSpPr>
            <p:cNvPr id="19489" name="Group 27"/>
            <p:cNvGrpSpPr>
              <a:grpSpLocks/>
            </p:cNvGrpSpPr>
            <p:nvPr/>
          </p:nvGrpSpPr>
          <p:grpSpPr bwMode="auto">
            <a:xfrm>
              <a:off x="1116013" y="2327275"/>
              <a:ext cx="2205037" cy="712788"/>
              <a:chOff x="703" y="1466"/>
              <a:chExt cx="1389" cy="449"/>
            </a:xfrm>
          </p:grpSpPr>
          <p:sp>
            <p:nvSpPr>
              <p:cNvPr id="19490" name="AutoShape 28"/>
              <p:cNvSpPr>
                <a:spLocks noChangeArrowheads="1"/>
              </p:cNvSpPr>
              <p:nvPr/>
            </p:nvSpPr>
            <p:spPr bwMode="auto">
              <a:xfrm>
                <a:off x="703" y="1466"/>
                <a:ext cx="1389" cy="449"/>
              </a:xfrm>
              <a:prstGeom prst="roundRect">
                <a:avLst>
                  <a:gd name="adj" fmla="val 16667"/>
                </a:avLst>
              </a:prstGeom>
              <a:solidFill>
                <a:srgbClr val="6F2D83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21" name="AutoShape 29"/>
              <p:cNvSpPr>
                <a:spLocks noChangeArrowheads="1"/>
              </p:cNvSpPr>
              <p:nvPr/>
            </p:nvSpPr>
            <p:spPr bwMode="auto">
              <a:xfrm>
                <a:off x="724" y="1486"/>
                <a:ext cx="134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74001"/>
                    </a:schemeClr>
                  </a:gs>
                  <a:gs pos="100000">
                    <a:schemeClr val="bg1">
                      <a:gamma/>
                      <a:tint val="63922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92" name="Rectangle 30"/>
              <p:cNvSpPr>
                <a:spLocks noChangeArrowheads="1"/>
              </p:cNvSpPr>
              <p:nvPr/>
            </p:nvSpPr>
            <p:spPr bwMode="auto">
              <a:xfrm>
                <a:off x="1125" y="1575"/>
                <a:ext cx="601" cy="2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표준화</a:t>
                </a:r>
                <a:endPara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</p:grpSp>
      <p:grpSp>
        <p:nvGrpSpPr>
          <p:cNvPr id="8" name="그룹 44"/>
          <p:cNvGrpSpPr>
            <a:grpSpLocks/>
          </p:cNvGrpSpPr>
          <p:nvPr/>
        </p:nvGrpSpPr>
        <p:grpSpPr bwMode="auto">
          <a:xfrm>
            <a:off x="1071563" y="3570288"/>
            <a:ext cx="6829425" cy="712787"/>
            <a:chOff x="1116013" y="3219450"/>
            <a:chExt cx="6829425" cy="712788"/>
          </a:xfrm>
        </p:grpSpPr>
        <p:grpSp>
          <p:nvGrpSpPr>
            <p:cNvPr id="19480" name="Group 11"/>
            <p:cNvGrpSpPr>
              <a:grpSpLocks/>
            </p:cNvGrpSpPr>
            <p:nvPr/>
          </p:nvGrpSpPr>
          <p:grpSpPr bwMode="auto">
            <a:xfrm>
              <a:off x="2522538" y="3275013"/>
              <a:ext cx="5422900" cy="600075"/>
              <a:chOff x="765" y="709"/>
              <a:chExt cx="4230" cy="378"/>
            </a:xfrm>
          </p:grpSpPr>
          <p:sp>
            <p:nvSpPr>
              <p:cNvPr id="19485" name="AutoShape 12"/>
              <p:cNvSpPr>
                <a:spLocks noChangeArrowheads="1"/>
              </p:cNvSpPr>
              <p:nvPr/>
            </p:nvSpPr>
            <p:spPr bwMode="auto">
              <a:xfrm>
                <a:off x="765" y="709"/>
                <a:ext cx="4230" cy="378"/>
              </a:xfrm>
              <a:prstGeom prst="roundRect">
                <a:avLst>
                  <a:gd name="adj" fmla="val 8741"/>
                </a:avLst>
              </a:prstGeom>
              <a:gradFill rotWithShape="1">
                <a:gsLst>
                  <a:gs pos="0">
                    <a:srgbClr val="D8D3F5"/>
                  </a:gs>
                  <a:gs pos="100000">
                    <a:schemeClr val="bg1"/>
                  </a:gs>
                </a:gsLst>
                <a:lin ang="5400000" scaled="1"/>
              </a:gradFill>
              <a:ln w="19050" algn="ctr">
                <a:solidFill>
                  <a:srgbClr val="580199">
                    <a:alpha val="7215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6" name="Rectangle 13"/>
              <p:cNvSpPr>
                <a:spLocks noChangeArrowheads="1"/>
              </p:cNvSpPr>
              <p:nvPr/>
            </p:nvSpPr>
            <p:spPr bwMode="auto">
              <a:xfrm>
                <a:off x="789" y="729"/>
                <a:ext cx="4177" cy="338"/>
              </a:xfrm>
              <a:prstGeom prst="rect">
                <a:avLst/>
              </a:prstGeom>
              <a:solidFill>
                <a:schemeClr val="bg1">
                  <a:alpha val="5294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/>
            </p:nvSpPr>
            <p:spPr bwMode="auto">
              <a:xfrm>
                <a:off x="1836" y="717"/>
                <a:ext cx="2090" cy="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342900" indent="-342900" algn="ctr">
                  <a:lnSpc>
                    <a:spcPct val="140000"/>
                  </a:lnSpc>
                  <a:spcBef>
                    <a:spcPct val="20000"/>
                  </a:spcBef>
                  <a:defRPr/>
                </a:pPr>
                <a:r>
                  <a:rPr lang="en-US" altLang="ko-KR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Manual Reading </a:t>
                </a:r>
                <a:r>
                  <a:rPr lang="ko-KR" altLang="en-US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가능</a:t>
                </a:r>
              </a:p>
            </p:txBody>
          </p:sp>
        </p:grpSp>
        <p:grpSp>
          <p:nvGrpSpPr>
            <p:cNvPr id="19481" name="Group 31"/>
            <p:cNvGrpSpPr>
              <a:grpSpLocks/>
            </p:cNvGrpSpPr>
            <p:nvPr/>
          </p:nvGrpSpPr>
          <p:grpSpPr bwMode="auto">
            <a:xfrm>
              <a:off x="1116013" y="3219450"/>
              <a:ext cx="2205037" cy="712788"/>
              <a:chOff x="703" y="2028"/>
              <a:chExt cx="1389" cy="449"/>
            </a:xfrm>
          </p:grpSpPr>
          <p:sp>
            <p:nvSpPr>
              <p:cNvPr id="19482" name="AutoShape 32"/>
              <p:cNvSpPr>
                <a:spLocks noChangeArrowheads="1"/>
              </p:cNvSpPr>
              <p:nvPr/>
            </p:nvSpPr>
            <p:spPr bwMode="auto">
              <a:xfrm>
                <a:off x="703" y="2028"/>
                <a:ext cx="1389" cy="449"/>
              </a:xfrm>
              <a:prstGeom prst="roundRect">
                <a:avLst>
                  <a:gd name="adj" fmla="val 16667"/>
                </a:avLst>
              </a:prstGeom>
              <a:solidFill>
                <a:srgbClr val="612773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25" name="AutoShape 33"/>
              <p:cNvSpPr>
                <a:spLocks noChangeArrowheads="1"/>
              </p:cNvSpPr>
              <p:nvPr/>
            </p:nvSpPr>
            <p:spPr bwMode="auto">
              <a:xfrm>
                <a:off x="724" y="2048"/>
                <a:ext cx="134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74001"/>
                    </a:schemeClr>
                  </a:gs>
                  <a:gs pos="100000">
                    <a:schemeClr val="bg1">
                      <a:gamma/>
                      <a:tint val="63922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84" name="Rectangle 34"/>
              <p:cNvSpPr>
                <a:spLocks noChangeArrowheads="1"/>
              </p:cNvSpPr>
              <p:nvPr/>
            </p:nvSpPr>
            <p:spPr bwMode="auto">
              <a:xfrm>
                <a:off x="1123" y="2115"/>
                <a:ext cx="601" cy="2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효율성</a:t>
                </a:r>
                <a:endPara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</p:grpSp>
      <p:grpSp>
        <p:nvGrpSpPr>
          <p:cNvPr id="11" name="그룹 45"/>
          <p:cNvGrpSpPr>
            <a:grpSpLocks/>
          </p:cNvGrpSpPr>
          <p:nvPr/>
        </p:nvGrpSpPr>
        <p:grpSpPr bwMode="auto">
          <a:xfrm>
            <a:off x="1071563" y="4462463"/>
            <a:ext cx="6829425" cy="712787"/>
            <a:chOff x="1116013" y="4111625"/>
            <a:chExt cx="6829425" cy="712788"/>
          </a:xfrm>
        </p:grpSpPr>
        <p:grpSp>
          <p:nvGrpSpPr>
            <p:cNvPr id="19472" name="Group 15"/>
            <p:cNvGrpSpPr>
              <a:grpSpLocks/>
            </p:cNvGrpSpPr>
            <p:nvPr/>
          </p:nvGrpSpPr>
          <p:grpSpPr bwMode="auto">
            <a:xfrm>
              <a:off x="2522538" y="4167188"/>
              <a:ext cx="5422900" cy="600075"/>
              <a:chOff x="765" y="709"/>
              <a:chExt cx="4230" cy="378"/>
            </a:xfrm>
          </p:grpSpPr>
          <p:sp>
            <p:nvSpPr>
              <p:cNvPr id="19477" name="AutoShape 16"/>
              <p:cNvSpPr>
                <a:spLocks noChangeArrowheads="1"/>
              </p:cNvSpPr>
              <p:nvPr/>
            </p:nvSpPr>
            <p:spPr bwMode="auto">
              <a:xfrm>
                <a:off x="765" y="709"/>
                <a:ext cx="4230" cy="378"/>
              </a:xfrm>
              <a:prstGeom prst="roundRect">
                <a:avLst>
                  <a:gd name="adj" fmla="val 8741"/>
                </a:avLst>
              </a:prstGeom>
              <a:gradFill rotWithShape="1">
                <a:gsLst>
                  <a:gs pos="0">
                    <a:srgbClr val="D8D3F5"/>
                  </a:gs>
                  <a:gs pos="100000">
                    <a:schemeClr val="bg1"/>
                  </a:gs>
                </a:gsLst>
                <a:lin ang="5400000" scaled="1"/>
              </a:gradFill>
              <a:ln w="19050" algn="ctr">
                <a:solidFill>
                  <a:srgbClr val="580199">
                    <a:alpha val="7215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78" name="Rectangle 17"/>
              <p:cNvSpPr>
                <a:spLocks noChangeArrowheads="1"/>
              </p:cNvSpPr>
              <p:nvPr/>
            </p:nvSpPr>
            <p:spPr bwMode="auto">
              <a:xfrm>
                <a:off x="789" y="729"/>
                <a:ext cx="4177" cy="338"/>
              </a:xfrm>
              <a:prstGeom prst="rect">
                <a:avLst/>
              </a:prstGeom>
              <a:solidFill>
                <a:schemeClr val="bg1">
                  <a:alpha val="5294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10" name="Rectangle 18"/>
              <p:cNvSpPr>
                <a:spLocks noChangeArrowheads="1"/>
              </p:cNvSpPr>
              <p:nvPr/>
            </p:nvSpPr>
            <p:spPr bwMode="auto">
              <a:xfrm>
                <a:off x="1740" y="717"/>
                <a:ext cx="2283" cy="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marL="342900" indent="-342900" algn="ctr">
                  <a:lnSpc>
                    <a:spcPct val="140000"/>
                  </a:lnSpc>
                  <a:spcBef>
                    <a:spcPct val="20000"/>
                  </a:spcBef>
                  <a:defRPr/>
                </a:pPr>
                <a:r>
                  <a:rPr lang="ko-KR" altLang="en-US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다양한 형태의 </a:t>
                </a:r>
                <a:r>
                  <a:rPr lang="en-US" altLang="ko-KR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Panel </a:t>
                </a:r>
                <a:r>
                  <a:rPr lang="ko-KR" altLang="en-US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사용</a:t>
                </a:r>
              </a:p>
            </p:txBody>
          </p:sp>
        </p:grpSp>
        <p:grpSp>
          <p:nvGrpSpPr>
            <p:cNvPr id="19473" name="Group 35"/>
            <p:cNvGrpSpPr>
              <a:grpSpLocks/>
            </p:cNvGrpSpPr>
            <p:nvPr/>
          </p:nvGrpSpPr>
          <p:grpSpPr bwMode="auto">
            <a:xfrm>
              <a:off x="1116013" y="4111625"/>
              <a:ext cx="2205037" cy="712788"/>
              <a:chOff x="703" y="2590"/>
              <a:chExt cx="1389" cy="449"/>
            </a:xfrm>
          </p:grpSpPr>
          <p:sp>
            <p:nvSpPr>
              <p:cNvPr id="19474" name="AutoShape 36"/>
              <p:cNvSpPr>
                <a:spLocks noChangeArrowheads="1"/>
              </p:cNvSpPr>
              <p:nvPr/>
            </p:nvSpPr>
            <p:spPr bwMode="auto">
              <a:xfrm>
                <a:off x="703" y="2590"/>
                <a:ext cx="1389" cy="449"/>
              </a:xfrm>
              <a:prstGeom prst="roundRect">
                <a:avLst>
                  <a:gd name="adj" fmla="val 16667"/>
                </a:avLst>
              </a:prstGeom>
              <a:solidFill>
                <a:srgbClr val="52216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429" name="AutoShape 37"/>
              <p:cNvSpPr>
                <a:spLocks noChangeArrowheads="1"/>
              </p:cNvSpPr>
              <p:nvPr/>
            </p:nvSpPr>
            <p:spPr bwMode="auto">
              <a:xfrm>
                <a:off x="724" y="2610"/>
                <a:ext cx="134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74001"/>
                    </a:schemeClr>
                  </a:gs>
                  <a:gs pos="100000">
                    <a:schemeClr val="bg1">
                      <a:gamma/>
                      <a:tint val="63922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76" name="Rectangle 38"/>
              <p:cNvSpPr>
                <a:spLocks noChangeArrowheads="1"/>
              </p:cNvSpPr>
              <p:nvPr/>
            </p:nvSpPr>
            <p:spPr bwMode="auto">
              <a:xfrm>
                <a:off x="1134" y="2664"/>
                <a:ext cx="601" cy="2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적응성</a:t>
                </a:r>
                <a:endPara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</p:grpSp>
      <p:grpSp>
        <p:nvGrpSpPr>
          <p:cNvPr id="14" name="그룹 46"/>
          <p:cNvGrpSpPr>
            <a:grpSpLocks/>
          </p:cNvGrpSpPr>
          <p:nvPr/>
        </p:nvGrpSpPr>
        <p:grpSpPr bwMode="auto">
          <a:xfrm>
            <a:off x="1071563" y="5356225"/>
            <a:ext cx="6829425" cy="712788"/>
            <a:chOff x="1116013" y="5005388"/>
            <a:chExt cx="6829425" cy="712787"/>
          </a:xfrm>
        </p:grpSpPr>
        <p:grpSp>
          <p:nvGrpSpPr>
            <p:cNvPr id="19464" name="Group 19"/>
            <p:cNvGrpSpPr>
              <a:grpSpLocks/>
            </p:cNvGrpSpPr>
            <p:nvPr/>
          </p:nvGrpSpPr>
          <p:grpSpPr bwMode="auto">
            <a:xfrm>
              <a:off x="2522538" y="5060950"/>
              <a:ext cx="5422900" cy="600075"/>
              <a:chOff x="765" y="709"/>
              <a:chExt cx="4230" cy="378"/>
            </a:xfrm>
          </p:grpSpPr>
          <p:sp>
            <p:nvSpPr>
              <p:cNvPr id="19469" name="AutoShape 20"/>
              <p:cNvSpPr>
                <a:spLocks noChangeArrowheads="1"/>
              </p:cNvSpPr>
              <p:nvPr/>
            </p:nvSpPr>
            <p:spPr bwMode="auto">
              <a:xfrm>
                <a:off x="765" y="709"/>
                <a:ext cx="4230" cy="378"/>
              </a:xfrm>
              <a:prstGeom prst="roundRect">
                <a:avLst>
                  <a:gd name="adj" fmla="val 8741"/>
                </a:avLst>
              </a:prstGeom>
              <a:gradFill rotWithShape="1">
                <a:gsLst>
                  <a:gs pos="0">
                    <a:srgbClr val="D8D3F5"/>
                  </a:gs>
                  <a:gs pos="100000">
                    <a:schemeClr val="bg1"/>
                  </a:gs>
                </a:gsLst>
                <a:lin ang="5400000" scaled="1"/>
              </a:gradFill>
              <a:ln w="19050" algn="ctr">
                <a:solidFill>
                  <a:srgbClr val="580199">
                    <a:alpha val="72156"/>
                  </a:srgbClr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ko-KR" altLang="en-US"/>
              </a:p>
            </p:txBody>
          </p:sp>
          <p:sp>
            <p:nvSpPr>
              <p:cNvPr id="19470" name="Rectangle 21"/>
              <p:cNvSpPr>
                <a:spLocks noChangeArrowheads="1"/>
              </p:cNvSpPr>
              <p:nvPr/>
            </p:nvSpPr>
            <p:spPr bwMode="auto">
              <a:xfrm>
                <a:off x="789" y="729"/>
                <a:ext cx="4177" cy="338"/>
              </a:xfrm>
              <a:prstGeom prst="rect">
                <a:avLst/>
              </a:prstGeom>
              <a:solidFill>
                <a:schemeClr val="bg1">
                  <a:alpha val="5294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ko-KR" altLang="en-US"/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/>
            </p:nvSpPr>
            <p:spPr bwMode="auto">
              <a:xfrm>
                <a:off x="1820" y="717"/>
                <a:ext cx="2120" cy="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b">
                <a:spAutoFit/>
              </a:bodyPr>
              <a:lstStyle/>
              <a:p>
                <a:pPr marL="342900" indent="-342900" algn="ctr">
                  <a:lnSpc>
                    <a:spcPct val="140000"/>
                  </a:lnSpc>
                  <a:spcBef>
                    <a:spcPct val="20000"/>
                  </a:spcBef>
                  <a:defRPr/>
                </a:pPr>
                <a:r>
                  <a:rPr lang="en-US" altLang="ko-KR" dirty="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Customization menu</a:t>
                </a:r>
              </a:p>
            </p:txBody>
          </p:sp>
        </p:grpSp>
        <p:grpSp>
          <p:nvGrpSpPr>
            <p:cNvPr id="19465" name="Group 39"/>
            <p:cNvGrpSpPr>
              <a:grpSpLocks/>
            </p:cNvGrpSpPr>
            <p:nvPr/>
          </p:nvGrpSpPr>
          <p:grpSpPr bwMode="auto">
            <a:xfrm>
              <a:off x="1116013" y="5005388"/>
              <a:ext cx="2205037" cy="712787"/>
              <a:chOff x="703" y="3153"/>
              <a:chExt cx="1389" cy="449"/>
            </a:xfrm>
          </p:grpSpPr>
          <p:sp>
            <p:nvSpPr>
              <p:cNvPr id="19466" name="AutoShape 40"/>
              <p:cNvSpPr>
                <a:spLocks noChangeArrowheads="1"/>
              </p:cNvSpPr>
              <p:nvPr/>
            </p:nvSpPr>
            <p:spPr bwMode="auto">
              <a:xfrm>
                <a:off x="703" y="3153"/>
                <a:ext cx="1389" cy="449"/>
              </a:xfrm>
              <a:prstGeom prst="roundRect">
                <a:avLst>
                  <a:gd name="adj" fmla="val 16667"/>
                </a:avLst>
              </a:prstGeom>
              <a:solidFill>
                <a:srgbClr val="421A4E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ko-KR" altLang="en-US"/>
              </a:p>
            </p:txBody>
          </p:sp>
          <p:sp>
            <p:nvSpPr>
              <p:cNvPr id="59433" name="AutoShape 41"/>
              <p:cNvSpPr>
                <a:spLocks noChangeArrowheads="1"/>
              </p:cNvSpPr>
              <p:nvPr/>
            </p:nvSpPr>
            <p:spPr bwMode="auto">
              <a:xfrm>
                <a:off x="724" y="3173"/>
                <a:ext cx="134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74001"/>
                    </a:schemeClr>
                  </a:gs>
                  <a:gs pos="100000">
                    <a:schemeClr val="bg1">
                      <a:gamma/>
                      <a:tint val="63922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68" name="Rectangle 42"/>
              <p:cNvSpPr>
                <a:spLocks noChangeArrowheads="1"/>
              </p:cNvSpPr>
              <p:nvPr/>
            </p:nvSpPr>
            <p:spPr bwMode="auto">
              <a:xfrm>
                <a:off x="1122" y="3240"/>
                <a:ext cx="601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다양성</a:t>
                </a:r>
                <a:endPara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2243138" y="3214688"/>
            <a:ext cx="4733925" cy="86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00000" prstMaterial="legacyMatte">
              <a:extrusionClr>
                <a:schemeClr val="bg1"/>
              </a:extrusionClr>
            </a:sp3d>
          </a:bodyPr>
          <a:lstStyle/>
          <a:p>
            <a:pPr algn="ctr">
              <a:defRPr/>
            </a:pPr>
            <a:r>
              <a:rPr lang="ko-KR" alt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감사합니다</a:t>
            </a:r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.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50021"/>
                  </a:gs>
                  <a:gs pos="100000">
                    <a:srgbClr val="CC3300"/>
                  </a:gs>
                </a:gsLst>
                <a:lin ang="5400000" scaled="1"/>
              </a:gradFill>
              <a:latin typeface="HY견고딕"/>
              <a:ea typeface="HY견고딕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8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2720975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48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02500"/>
                    </a:gs>
                    <a:gs pos="100000">
                      <a:srgbClr val="361200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CONTENTS</a:t>
            </a:r>
            <a:endParaRPr lang="ko-KR" altLang="en-US" sz="4800" b="1" kern="10">
              <a:ln w="127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02500"/>
                  </a:gs>
                  <a:gs pos="100000">
                    <a:srgbClr val="361200"/>
                  </a:gs>
                </a:gsLst>
                <a:lin ang="5400000" scaled="1"/>
              </a:gradFill>
              <a:effectLst>
                <a:outerShdw dist="17961" dir="2700000" algn="ctr" rotWithShape="0">
                  <a:schemeClr val="bg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1188" y="2420938"/>
            <a:ext cx="31242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I. MicroScan 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소개</a:t>
            </a:r>
          </a:p>
          <a:p>
            <a:pPr>
              <a:lnSpc>
                <a:spcPct val="190000"/>
              </a:lnSpc>
            </a:pP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II. 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특징 및 장점</a:t>
            </a:r>
          </a:p>
          <a:p>
            <a:pPr>
              <a:lnSpc>
                <a:spcPct val="190000"/>
              </a:lnSpc>
            </a:pP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III. 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요약 및 결론</a:t>
            </a:r>
          </a:p>
          <a:p>
            <a:pPr>
              <a:lnSpc>
                <a:spcPct val="190000"/>
              </a:lnSpc>
            </a:pPr>
            <a:endParaRPr lang="en-US" altLang="ko-KR" sz="28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MicroScan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52975"/>
          </a:xfrm>
        </p:spPr>
        <p:txBody>
          <a:bodyPr/>
          <a:lstStyle/>
          <a:p>
            <a:pPr eaLnBrk="1" hangingPunct="1">
              <a:buSzPct val="80000"/>
              <a:buFontTx/>
              <a:buBlip>
                <a:blip r:embed="rId3"/>
              </a:buBlip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분리된 균을 </a:t>
            </a:r>
            <a:r>
              <a:rPr kumimoji="0" lang="en-US" altLang="ko-KR" sz="2400" dirty="0" err="1" smtClean="0">
                <a:latin typeface="맑은 고딕" pitchFamily="50" charset="-127"/>
                <a:ea typeface="맑은 고딕" pitchFamily="50" charset="-127"/>
              </a:rPr>
              <a:t>MicroScan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Panel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에 접종</a:t>
            </a:r>
          </a:p>
          <a:p>
            <a:pPr eaLnBrk="1" hangingPunct="1">
              <a:buSzPct val="80000"/>
              <a:buFontTx/>
              <a:buBlip>
                <a:blip r:embed="rId3"/>
              </a:buBlip>
            </a:pP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균동정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생화학 반응의 색 변화를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reading </a:t>
            </a:r>
            <a:endParaRPr kumimoji="0"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SzPct val="80000"/>
              <a:buFontTx/>
              <a:buBlip>
                <a:blip r:embed="rId3"/>
              </a:buBlip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항생제 동정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균의 성장 정도를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reading</a:t>
            </a:r>
            <a:endParaRPr kumimoji="0"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kumimoji="0"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kumimoji="0" lang="en-US" altLang="ko-KR" sz="2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611188" y="4725988"/>
            <a:ext cx="7980362" cy="1449387"/>
          </a:xfrm>
          <a:prstGeom prst="roundRect">
            <a:avLst>
              <a:gd name="adj" fmla="val 2806"/>
            </a:avLst>
          </a:prstGeom>
          <a:gradFill rotWithShape="1">
            <a:gsLst>
              <a:gs pos="0">
                <a:srgbClr val="FDFDFD"/>
              </a:gs>
              <a:gs pos="100000">
                <a:srgbClr val="F1F1F1"/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611188" y="3357563"/>
            <a:ext cx="7980362" cy="938212"/>
          </a:xfrm>
          <a:prstGeom prst="roundRect">
            <a:avLst>
              <a:gd name="adj" fmla="val 2806"/>
            </a:avLst>
          </a:prstGeom>
          <a:gradFill rotWithShape="1">
            <a:gsLst>
              <a:gs pos="0">
                <a:srgbClr val="FDFDFD"/>
              </a:gs>
              <a:gs pos="100000">
                <a:srgbClr val="F1F1F1"/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102" name="Group 11"/>
          <p:cNvGrpSpPr>
            <a:grpSpLocks/>
          </p:cNvGrpSpPr>
          <p:nvPr/>
        </p:nvGrpSpPr>
        <p:grpSpPr bwMode="auto">
          <a:xfrm>
            <a:off x="611188" y="4365625"/>
            <a:ext cx="4816475" cy="479425"/>
            <a:chOff x="385" y="1661"/>
            <a:chExt cx="1316" cy="363"/>
          </a:xfrm>
        </p:grpSpPr>
        <p:sp>
          <p:nvSpPr>
            <p:cNvPr id="4111" name="AutoShape 12"/>
            <p:cNvSpPr>
              <a:spLocks noChangeArrowheads="1"/>
            </p:cNvSpPr>
            <p:nvPr/>
          </p:nvSpPr>
          <p:spPr bwMode="auto">
            <a:xfrm>
              <a:off x="385" y="1661"/>
              <a:ext cx="1316" cy="363"/>
            </a:xfrm>
            <a:prstGeom prst="roundRect">
              <a:avLst>
                <a:gd name="adj" fmla="val 2806"/>
              </a:avLst>
            </a:prstGeom>
            <a:solidFill>
              <a:srgbClr val="30A085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501" name="AutoShape 13"/>
            <p:cNvSpPr>
              <a:spLocks noChangeArrowheads="1"/>
            </p:cNvSpPr>
            <p:nvPr/>
          </p:nvSpPr>
          <p:spPr bwMode="auto">
            <a:xfrm>
              <a:off x="394" y="1673"/>
              <a:ext cx="1296" cy="169"/>
            </a:xfrm>
            <a:prstGeom prst="roundRect">
              <a:avLst>
                <a:gd name="adj" fmla="val 7806"/>
              </a:avLst>
            </a:prstGeom>
            <a:gradFill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1260475" y="4437063"/>
            <a:ext cx="36814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Antimicrobial Susceptibility Test (AST)</a:t>
            </a:r>
          </a:p>
        </p:txBody>
      </p:sp>
      <p:sp>
        <p:nvSpPr>
          <p:cNvPr id="4104" name="Rectangle 15"/>
          <p:cNvSpPr>
            <a:spLocks noChangeArrowheads="1"/>
          </p:cNvSpPr>
          <p:nvPr/>
        </p:nvSpPr>
        <p:spPr bwMode="auto">
          <a:xfrm>
            <a:off x="684213" y="3716338"/>
            <a:ext cx="7886700" cy="38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균의 여러 효소와 시약이 반응해서 변화된 색이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각종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filter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통해 흡광도가 측정</a:t>
            </a:r>
          </a:p>
        </p:txBody>
      </p:sp>
      <p:sp>
        <p:nvSpPr>
          <p:cNvPr id="4105" name="Rectangle 16"/>
          <p:cNvSpPr>
            <a:spLocks noChangeArrowheads="1"/>
          </p:cNvSpPr>
          <p:nvPr/>
        </p:nvSpPr>
        <p:spPr bwMode="auto">
          <a:xfrm>
            <a:off x="636588" y="4987925"/>
            <a:ext cx="7886700" cy="973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6850" indent="-196850">
              <a:lnSpc>
                <a:spcPct val="120000"/>
              </a:lnSpc>
            </a:pPr>
            <a:r>
              <a:rPr lang="en-US" altLang="ko-KR" sz="160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-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탈수된 배지에 다양한 항생제가 농도별로 희석되어 각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well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에 담겨있음</a:t>
            </a:r>
          </a:p>
          <a:p>
            <a:pPr marL="196850" indent="-196850">
              <a:lnSpc>
                <a:spcPct val="120000"/>
              </a:lnSpc>
            </a:pP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-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균이 자란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well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은 빛이 투과하지 못하고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균이 자라지 않은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well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은 빛이 투과하므로 투과된 빛의 양을 측정하여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MIC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보고</a:t>
            </a:r>
          </a:p>
        </p:txBody>
      </p:sp>
      <p:grpSp>
        <p:nvGrpSpPr>
          <p:cNvPr id="4106" name="Group 17"/>
          <p:cNvGrpSpPr>
            <a:grpSpLocks/>
          </p:cNvGrpSpPr>
          <p:nvPr/>
        </p:nvGrpSpPr>
        <p:grpSpPr bwMode="auto">
          <a:xfrm>
            <a:off x="611188" y="2997200"/>
            <a:ext cx="2854325" cy="479425"/>
            <a:chOff x="385" y="1661"/>
            <a:chExt cx="1316" cy="363"/>
          </a:xfrm>
        </p:grpSpPr>
        <p:sp>
          <p:nvSpPr>
            <p:cNvPr id="4109" name="AutoShape 18"/>
            <p:cNvSpPr>
              <a:spLocks noChangeArrowheads="1"/>
            </p:cNvSpPr>
            <p:nvPr/>
          </p:nvSpPr>
          <p:spPr bwMode="auto">
            <a:xfrm>
              <a:off x="385" y="1661"/>
              <a:ext cx="1316" cy="363"/>
            </a:xfrm>
            <a:prstGeom prst="roundRect">
              <a:avLst>
                <a:gd name="adj" fmla="val 2806"/>
              </a:avLst>
            </a:prstGeom>
            <a:solidFill>
              <a:srgbClr val="3979AD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507" name="AutoShape 19"/>
            <p:cNvSpPr>
              <a:spLocks noChangeArrowheads="1"/>
            </p:cNvSpPr>
            <p:nvPr/>
          </p:nvSpPr>
          <p:spPr bwMode="auto">
            <a:xfrm>
              <a:off x="394" y="1673"/>
              <a:ext cx="1296" cy="169"/>
            </a:xfrm>
            <a:prstGeom prst="roundRect">
              <a:avLst>
                <a:gd name="adj" fmla="val 7806"/>
              </a:avLst>
            </a:prstGeom>
            <a:gradFill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611188" y="306863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4108" name="Text Box 21"/>
          <p:cNvSpPr txBox="1">
            <a:spLocks noChangeArrowheads="1"/>
          </p:cNvSpPr>
          <p:nvPr/>
        </p:nvSpPr>
        <p:spPr bwMode="auto">
          <a:xfrm>
            <a:off x="611188" y="306863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Identification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기본 원리</a:t>
            </a:r>
            <a:endParaRPr kumimoji="0" lang="en-US" altLang="ko-KR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14313" y="1773238"/>
            <a:ext cx="8643937" cy="3727450"/>
            <a:chOff x="174" y="649"/>
            <a:chExt cx="5469" cy="3353"/>
          </a:xfrm>
        </p:grpSpPr>
        <p:sp>
          <p:nvSpPr>
            <p:cNvPr id="5125" name="AutoShape 4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lnSpc>
                  <a:spcPct val="120000"/>
                </a:lnSpc>
              </a:pPr>
              <a:endParaRPr lang="ko-KR" altLang="ko-KR" sz="1600"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  <p:sp>
          <p:nvSpPr>
            <p:cNvPr id="5126" name="AutoShape 5"/>
            <p:cNvSpPr>
              <a:spLocks noChangeArrowheads="1"/>
            </p:cNvSpPr>
            <p:nvPr/>
          </p:nvSpPr>
          <p:spPr bwMode="auto">
            <a:xfrm rot="10800000">
              <a:off x="219" y="659"/>
              <a:ext cx="5392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sp>
        <p:nvSpPr>
          <p:cNvPr id="5124" name="직사각형 6"/>
          <p:cNvSpPr>
            <a:spLocks noChangeArrowheads="1"/>
          </p:cNvSpPr>
          <p:nvPr/>
        </p:nvSpPr>
        <p:spPr bwMode="auto">
          <a:xfrm>
            <a:off x="285750" y="2000250"/>
            <a:ext cx="8429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80000"/>
              <a:buFontTx/>
              <a:buBlip>
                <a:blip r:embed="rId3"/>
              </a:buBlip>
            </a:pP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 동시에 </a:t>
            </a: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96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TEST Panel 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장착 가능</a:t>
            </a:r>
          </a:p>
          <a:p>
            <a:pPr>
              <a:lnSpc>
                <a:spcPct val="150000"/>
              </a:lnSpc>
              <a:buSzPct val="80000"/>
              <a:buFontTx/>
              <a:buBlip>
                <a:blip r:embed="rId3"/>
              </a:buBlip>
            </a:pP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 비색법 </a:t>
            </a: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: Standard Method</a:t>
            </a:r>
          </a:p>
          <a:p>
            <a:pPr>
              <a:lnSpc>
                <a:spcPct val="150000"/>
              </a:lnSpc>
              <a:buSzPct val="80000"/>
              <a:buFontTx/>
              <a:buBlip>
                <a:blip r:embed="rId3"/>
              </a:buBlip>
            </a:pP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 형광법 </a:t>
            </a: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: Speedy Method</a:t>
            </a:r>
          </a:p>
          <a:p>
            <a:pPr>
              <a:lnSpc>
                <a:spcPct val="150000"/>
              </a:lnSpc>
              <a:buSzPct val="80000"/>
              <a:buFontTx/>
              <a:buBlip>
                <a:blip r:embed="rId3"/>
              </a:buBlip>
            </a:pP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 탁도법 </a:t>
            </a: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항균제의 성장 여부에 따라 </a:t>
            </a: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well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의</a:t>
            </a:r>
            <a:endParaRPr lang="en-US" altLang="ko-KR" sz="280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en-US" altLang="ko-KR" sz="280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800">
                <a:latin typeface="맑은 고딕" pitchFamily="50" charset="-127"/>
                <a:ea typeface="맑은 고딕" pitchFamily="50" charset="-127"/>
              </a:rPr>
              <a:t>            투과 정도를 측정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MicroScan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소개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11188" y="1484313"/>
            <a:ext cx="7980362" cy="1600200"/>
          </a:xfrm>
          <a:prstGeom prst="roundRect">
            <a:avLst>
              <a:gd name="adj" fmla="val 1111"/>
            </a:avLst>
          </a:prstGeom>
          <a:gradFill rotWithShape="1">
            <a:gsLst>
              <a:gs pos="0">
                <a:srgbClr val="FDFDFD"/>
              </a:gs>
              <a:gs pos="100000">
                <a:srgbClr val="F1F1F1"/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11188" y="1196975"/>
            <a:ext cx="2854325" cy="479425"/>
            <a:chOff x="385" y="1661"/>
            <a:chExt cx="1316" cy="363"/>
          </a:xfrm>
        </p:grpSpPr>
        <p:sp>
          <p:nvSpPr>
            <p:cNvPr id="6154" name="AutoShape 5"/>
            <p:cNvSpPr>
              <a:spLocks noChangeArrowheads="1"/>
            </p:cNvSpPr>
            <p:nvPr/>
          </p:nvSpPr>
          <p:spPr bwMode="auto">
            <a:xfrm>
              <a:off x="385" y="1661"/>
              <a:ext cx="1316" cy="363"/>
            </a:xfrm>
            <a:prstGeom prst="roundRect">
              <a:avLst>
                <a:gd name="adj" fmla="val 2806"/>
              </a:avLst>
            </a:prstGeom>
            <a:solidFill>
              <a:srgbClr val="3979AD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394" y="1673"/>
              <a:ext cx="1296" cy="169"/>
            </a:xfrm>
            <a:prstGeom prst="roundRect">
              <a:avLst>
                <a:gd name="adj" fmla="val 7806"/>
              </a:avLst>
            </a:prstGeom>
            <a:gradFill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90600" y="1193800"/>
            <a:ext cx="21288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동정</a:t>
            </a:r>
            <a:r>
              <a:rPr lang="en-US" altLang="ko-KR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(Identification)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819150" y="1673225"/>
            <a:ext cx="7497763" cy="109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r>
              <a:rPr lang="ko-KR" altLang="en-US" sz="1600">
                <a:solidFill>
                  <a:srgbClr val="42004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전통적인 생화학 반응을 기본으로 함 </a:t>
            </a:r>
          </a:p>
          <a:p>
            <a:pPr marL="273050" indent="-273050">
              <a:lnSpc>
                <a:spcPct val="11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r>
              <a:rPr lang="ko-KR" altLang="en-US" sz="1600">
                <a:solidFill>
                  <a:srgbClr val="42004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기기 판독 뿐만 아니라 육안 판독 가능</a:t>
            </a:r>
          </a:p>
          <a:p>
            <a:pPr marL="273050" indent="-273050">
              <a:lnSpc>
                <a:spcPct val="11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r>
              <a:rPr lang="ko-KR" altLang="en-US" sz="1600">
                <a:solidFill>
                  <a:srgbClr val="42004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생화학의 양성반응을 </a:t>
            </a:r>
            <a:r>
              <a:rPr lang="en-US" altLang="ko-KR" sz="1600">
                <a:solidFill>
                  <a:srgbClr val="42004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Biotype</a:t>
            </a:r>
            <a:r>
              <a:rPr lang="ko-KR" altLang="en-US" sz="1600">
                <a:solidFill>
                  <a:srgbClr val="420042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으로 전환</a:t>
            </a: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28625" y="3357563"/>
            <a:ext cx="7980363" cy="3146425"/>
          </a:xfrm>
          <a:prstGeom prst="roundRect">
            <a:avLst>
              <a:gd name="adj" fmla="val 1111"/>
            </a:avLst>
          </a:prstGeom>
          <a:solidFill>
            <a:schemeClr val="bg1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152" name="Picture 10" descr="A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163" y="3370263"/>
            <a:ext cx="56451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N p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4713288"/>
            <a:ext cx="54308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항생제 감수성 검사</a:t>
            </a:r>
          </a:p>
        </p:txBody>
      </p:sp>
      <p:graphicFrame>
        <p:nvGraphicFramePr>
          <p:cNvPr id="12382" name="Group 94"/>
          <p:cNvGraphicFramePr>
            <a:graphicFrameLocks noGrp="1"/>
          </p:cNvGraphicFramePr>
          <p:nvPr>
            <p:ph type="body" idx="1"/>
          </p:nvPr>
        </p:nvGraphicFramePr>
        <p:xfrm>
          <a:off x="1042988" y="1557338"/>
          <a:ext cx="7051675" cy="4624389"/>
        </p:xfrm>
        <a:graphic>
          <a:graphicData uri="http://schemas.openxmlformats.org/drawingml/2006/table">
            <a:tbl>
              <a:tblPr/>
              <a:tblGrid>
                <a:gridCol w="2874962"/>
                <a:gridCol w="4176713"/>
              </a:tblGrid>
              <a:tr h="354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MicroScan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측정법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Microplate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감수성 측정배지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Mu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ller-Hinton broth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pH 7.2~7.5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++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: 51mg/L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Mg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++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: 26mg/L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균액량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0.1 </a:t>
                      </a: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 0.02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ml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균액농도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~ 10</a:t>
                      </a:r>
                      <a:r>
                        <a:rPr kumimoji="1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CFU/ml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배양온도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배양시간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16~20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MRSA (24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ESBL &amp; VRE (24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측정원리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성장유무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육안확인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가능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42" name="AutoShape 54"/>
          <p:cNvSpPr>
            <a:spLocks noChangeArrowheads="1"/>
          </p:cNvSpPr>
          <p:nvPr/>
        </p:nvSpPr>
        <p:spPr bwMode="auto">
          <a:xfrm>
            <a:off x="323850" y="5805488"/>
            <a:ext cx="8429625" cy="107950"/>
          </a:xfrm>
          <a:prstGeom prst="roundRect">
            <a:avLst>
              <a:gd name="adj" fmla="val 15532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73725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0825" y="1412875"/>
            <a:ext cx="8682038" cy="4654550"/>
            <a:chOff x="174" y="649"/>
            <a:chExt cx="5469" cy="3353"/>
          </a:xfrm>
        </p:grpSpPr>
        <p:sp>
          <p:nvSpPr>
            <p:cNvPr id="8213" name="AutoShape 3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8214" name="AutoShape 4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392113" y="1916113"/>
            <a:ext cx="8332787" cy="3992562"/>
            <a:chOff x="247" y="1413"/>
            <a:chExt cx="5249" cy="2309"/>
          </a:xfrm>
        </p:grpSpPr>
        <p:grpSp>
          <p:nvGrpSpPr>
            <p:cNvPr id="8197" name="Group 6"/>
            <p:cNvGrpSpPr>
              <a:grpSpLocks/>
            </p:cNvGrpSpPr>
            <p:nvPr/>
          </p:nvGrpSpPr>
          <p:grpSpPr bwMode="auto">
            <a:xfrm>
              <a:off x="247" y="1522"/>
              <a:ext cx="2715" cy="2187"/>
              <a:chOff x="2616" y="754"/>
              <a:chExt cx="2715" cy="2187"/>
            </a:xfrm>
          </p:grpSpPr>
          <p:sp>
            <p:nvSpPr>
              <p:cNvPr id="8210" name="AutoShape 7" descr="그림2"/>
              <p:cNvSpPr>
                <a:spLocks noChangeArrowheads="1"/>
              </p:cNvSpPr>
              <p:nvPr/>
            </p:nvSpPr>
            <p:spPr bwMode="auto">
              <a:xfrm>
                <a:off x="2616" y="754"/>
                <a:ext cx="2715" cy="2187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211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15" y="2453"/>
                <a:ext cx="1101" cy="34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3600" b="1" kern="10"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Arial Black"/>
                  </a:rPr>
                  <a:t>Supplementary </a:t>
                </a:r>
              </a:p>
              <a:p>
                <a:pPr algn="ctr"/>
                <a:r>
                  <a:rPr lang="en-US" altLang="ko-KR" sz="3600" b="1" kern="10"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Arial Black"/>
                  </a:rPr>
                  <a:t>Reagent</a:t>
                </a:r>
                <a:endParaRPr lang="ko-KR" altLang="en-US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Arial Black"/>
                </a:endParaRPr>
              </a:p>
            </p:txBody>
          </p:sp>
          <p:sp>
            <p:nvSpPr>
              <p:cNvPr id="8212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33" y="1538"/>
                <a:ext cx="130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3600" b="1" kern="10"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Arial Black"/>
                  </a:rPr>
                  <a:t>Incubator &amp; Reader</a:t>
                </a:r>
                <a:endParaRPr lang="ko-KR" altLang="en-US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Arial Black"/>
                </a:endParaRPr>
              </a:p>
            </p:txBody>
          </p:sp>
        </p:grpSp>
        <p:grpSp>
          <p:nvGrpSpPr>
            <p:cNvPr id="8198" name="Group 11"/>
            <p:cNvGrpSpPr>
              <a:grpSpLocks/>
            </p:cNvGrpSpPr>
            <p:nvPr/>
          </p:nvGrpSpPr>
          <p:grpSpPr bwMode="auto">
            <a:xfrm>
              <a:off x="3002" y="1413"/>
              <a:ext cx="873" cy="751"/>
              <a:chOff x="3052" y="2951"/>
              <a:chExt cx="873" cy="751"/>
            </a:xfrm>
          </p:grpSpPr>
          <p:sp>
            <p:nvSpPr>
              <p:cNvPr id="8208" name="AutoShape 12" descr="그림4"/>
              <p:cNvSpPr>
                <a:spLocks noChangeArrowheads="1"/>
              </p:cNvSpPr>
              <p:nvPr/>
            </p:nvSpPr>
            <p:spPr bwMode="auto">
              <a:xfrm>
                <a:off x="3052" y="2951"/>
                <a:ext cx="873" cy="751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209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96" y="3396"/>
                <a:ext cx="562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sz="3600" b="1" kern="10"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Barcode</a:t>
                </a:r>
              </a:p>
              <a:p>
                <a:r>
                  <a:rPr lang="en-US" altLang="ko-KR" sz="3600" b="1" kern="10"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Printer</a:t>
                </a:r>
                <a:endParaRPr lang="ko-KR" altLang="en-US" sz="36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8199" name="Group 14"/>
            <p:cNvGrpSpPr>
              <a:grpSpLocks/>
            </p:cNvGrpSpPr>
            <p:nvPr/>
          </p:nvGrpSpPr>
          <p:grpSpPr bwMode="auto">
            <a:xfrm>
              <a:off x="3002" y="2192"/>
              <a:ext cx="873" cy="751"/>
              <a:chOff x="3973" y="2951"/>
              <a:chExt cx="873" cy="751"/>
            </a:xfrm>
          </p:grpSpPr>
          <p:sp>
            <p:nvSpPr>
              <p:cNvPr id="8206" name="AutoShape 15" descr="그림5"/>
              <p:cNvSpPr>
                <a:spLocks noChangeArrowheads="1"/>
              </p:cNvSpPr>
              <p:nvPr/>
            </p:nvSpPr>
            <p:spPr bwMode="auto">
              <a:xfrm>
                <a:off x="3973" y="2951"/>
                <a:ext cx="873" cy="751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207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0" y="3396"/>
                <a:ext cx="767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sz="3600" b="1" kern="10"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RENOK </a:t>
                </a:r>
              </a:p>
              <a:p>
                <a:r>
                  <a:rPr lang="en-US" altLang="ko-KR" sz="3600" b="1" kern="10"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Rehydrator</a:t>
                </a:r>
                <a:endParaRPr lang="ko-KR" altLang="en-US" sz="36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8200" name="Group 17"/>
            <p:cNvGrpSpPr>
              <a:grpSpLocks/>
            </p:cNvGrpSpPr>
            <p:nvPr/>
          </p:nvGrpSpPr>
          <p:grpSpPr bwMode="auto">
            <a:xfrm>
              <a:off x="3002" y="2971"/>
              <a:ext cx="873" cy="751"/>
              <a:chOff x="4895" y="2951"/>
              <a:chExt cx="873" cy="751"/>
            </a:xfrm>
          </p:grpSpPr>
          <p:sp>
            <p:nvSpPr>
              <p:cNvPr id="8204" name="AutoShape 18" descr="그림6"/>
              <p:cNvSpPr>
                <a:spLocks noChangeArrowheads="1"/>
              </p:cNvSpPr>
              <p:nvPr/>
            </p:nvSpPr>
            <p:spPr bwMode="auto">
              <a:xfrm>
                <a:off x="4895" y="2951"/>
                <a:ext cx="873" cy="751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205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31" y="3396"/>
                <a:ext cx="562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sz="3600" b="1" kern="10"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Turbidity</a:t>
                </a:r>
              </a:p>
              <a:p>
                <a:r>
                  <a:rPr lang="en-US" altLang="ko-KR" sz="3600" b="1" kern="10"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meter</a:t>
                </a:r>
                <a:endParaRPr lang="ko-KR" altLang="en-US" sz="36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8201" name="Group 20"/>
            <p:cNvGrpSpPr>
              <a:grpSpLocks/>
            </p:cNvGrpSpPr>
            <p:nvPr/>
          </p:nvGrpSpPr>
          <p:grpSpPr bwMode="auto">
            <a:xfrm>
              <a:off x="3955" y="2634"/>
              <a:ext cx="1541" cy="1082"/>
              <a:chOff x="3062" y="1670"/>
              <a:chExt cx="1740" cy="1222"/>
            </a:xfrm>
          </p:grpSpPr>
          <p:sp>
            <p:nvSpPr>
              <p:cNvPr id="8202" name="AutoShape 21" descr="그림3"/>
              <p:cNvSpPr>
                <a:spLocks noChangeArrowheads="1"/>
              </p:cNvSpPr>
              <p:nvPr/>
            </p:nvSpPr>
            <p:spPr bwMode="auto">
              <a:xfrm>
                <a:off x="3062" y="1670"/>
                <a:ext cx="1740" cy="1222"/>
              </a:xfrm>
              <a:prstGeom prst="roundRect">
                <a:avLst>
                  <a:gd name="adj" fmla="val 4583"/>
                </a:avLst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203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40" y="1731"/>
                <a:ext cx="1117" cy="3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sz="3600" b="1" kern="10"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Arial Black"/>
                  </a:rPr>
                  <a:t>Computer  : </a:t>
                </a:r>
              </a:p>
              <a:p>
                <a:r>
                  <a:rPr lang="en-US" altLang="ko-KR" sz="3600" b="1" kern="10"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latin typeface="Arial Black"/>
                  </a:rPr>
                  <a:t>LabPro system</a:t>
                </a:r>
                <a:endParaRPr lang="ko-KR" altLang="en-US" sz="3600" b="1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latin typeface="Arial Black"/>
                </a:endParaRPr>
              </a:p>
            </p:txBody>
          </p:sp>
        </p:grpSp>
      </p:grpSp>
      <p:sp>
        <p:nvSpPr>
          <p:cNvPr id="8196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MicroScan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구성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57188" y="3952875"/>
            <a:ext cx="8407400" cy="2435225"/>
            <a:chOff x="174" y="649"/>
            <a:chExt cx="5469" cy="3353"/>
          </a:xfrm>
        </p:grpSpPr>
        <p:sp>
          <p:nvSpPr>
            <p:cNvPr id="9246" name="AutoShape 3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9247" name="AutoShape 4"/>
            <p:cNvSpPr>
              <a:spLocks noChangeArrowheads="1"/>
            </p:cNvSpPr>
            <p:nvPr/>
          </p:nvSpPr>
          <p:spPr bwMode="auto">
            <a:xfrm rot="10800000">
              <a:off x="220" y="715"/>
              <a:ext cx="5391" cy="327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</p:grpSp>
      <p:grpSp>
        <p:nvGrpSpPr>
          <p:cNvPr id="3" name="그룹 26"/>
          <p:cNvGrpSpPr>
            <a:grpSpLocks/>
          </p:cNvGrpSpPr>
          <p:nvPr/>
        </p:nvGrpSpPr>
        <p:grpSpPr bwMode="auto">
          <a:xfrm>
            <a:off x="446088" y="1646238"/>
            <a:ext cx="1978025" cy="2057400"/>
            <a:chOff x="446088" y="1646238"/>
            <a:chExt cx="1978025" cy="2057400"/>
          </a:xfrm>
        </p:grpSpPr>
        <p:grpSp>
          <p:nvGrpSpPr>
            <p:cNvPr id="9242" name="Group 17"/>
            <p:cNvGrpSpPr>
              <a:grpSpLocks/>
            </p:cNvGrpSpPr>
            <p:nvPr/>
          </p:nvGrpSpPr>
          <p:grpSpPr bwMode="auto">
            <a:xfrm>
              <a:off x="446088" y="2768600"/>
              <a:ext cx="1978025" cy="935038"/>
              <a:chOff x="1745" y="1426"/>
              <a:chExt cx="1424" cy="589"/>
            </a:xfrm>
          </p:grpSpPr>
          <p:sp>
            <p:nvSpPr>
              <p:cNvPr id="9244" name="AutoShape 18"/>
              <p:cNvSpPr>
                <a:spLocks noChangeArrowheads="1"/>
              </p:cNvSpPr>
              <p:nvPr/>
            </p:nvSpPr>
            <p:spPr bwMode="auto">
              <a:xfrm>
                <a:off x="1745" y="1426"/>
                <a:ext cx="1424" cy="589"/>
              </a:xfrm>
              <a:prstGeom prst="homePlate">
                <a:avLst>
                  <a:gd name="adj" fmla="val 39511"/>
                </a:avLst>
              </a:prstGeom>
              <a:solidFill>
                <a:srgbClr val="913AB8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latinLnBrk="0" hangingPunct="0">
                  <a:spcBef>
                    <a:spcPct val="50000"/>
                  </a:spcBef>
                  <a:buFont typeface="Webdings" pitchFamily="18" charset="2"/>
                  <a:buNone/>
                </a:pPr>
                <a:r>
                  <a:rPr kumimoji="0" lang="en-US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Panel barcode</a:t>
                </a:r>
                <a: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/>
                </a:r>
                <a:b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</a:br>
                <a:r>
                  <a:rPr kumimoji="0" lang="en-US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부착 </a:t>
                </a:r>
              </a:p>
            </p:txBody>
          </p:sp>
          <p:sp>
            <p:nvSpPr>
              <p:cNvPr id="18451" name="AutoShape 19"/>
              <p:cNvSpPr>
                <a:spLocks noChangeArrowheads="1"/>
              </p:cNvSpPr>
              <p:nvPr/>
            </p:nvSpPr>
            <p:spPr bwMode="auto">
              <a:xfrm>
                <a:off x="1767" y="1435"/>
                <a:ext cx="1171" cy="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9243" name="AutoShape 20" descr="그림12333"/>
            <p:cNvSpPr>
              <a:spLocks noChangeArrowheads="1"/>
            </p:cNvSpPr>
            <p:nvPr/>
          </p:nvSpPr>
          <p:spPr bwMode="auto">
            <a:xfrm>
              <a:off x="684213" y="1646238"/>
              <a:ext cx="1208087" cy="1081087"/>
            </a:xfrm>
            <a:prstGeom prst="roundRect">
              <a:avLst>
                <a:gd name="adj" fmla="val 5875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 algn="ctr">
              <a:solidFill>
                <a:srgbClr val="3A174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27"/>
          <p:cNvGrpSpPr>
            <a:grpSpLocks/>
          </p:cNvGrpSpPr>
          <p:nvPr/>
        </p:nvGrpSpPr>
        <p:grpSpPr bwMode="auto">
          <a:xfrm>
            <a:off x="2071688" y="1643063"/>
            <a:ext cx="1976437" cy="2057400"/>
            <a:chOff x="2062163" y="1646238"/>
            <a:chExt cx="1976437" cy="2057400"/>
          </a:xfrm>
        </p:grpSpPr>
        <p:grpSp>
          <p:nvGrpSpPr>
            <p:cNvPr id="9238" name="Group 14"/>
            <p:cNvGrpSpPr>
              <a:grpSpLocks/>
            </p:cNvGrpSpPr>
            <p:nvPr/>
          </p:nvGrpSpPr>
          <p:grpSpPr bwMode="auto">
            <a:xfrm>
              <a:off x="2062163" y="2768600"/>
              <a:ext cx="1976437" cy="935038"/>
              <a:chOff x="1745" y="1426"/>
              <a:chExt cx="1424" cy="589"/>
            </a:xfrm>
          </p:grpSpPr>
          <p:sp>
            <p:nvSpPr>
              <p:cNvPr id="9240" name="AutoShape 15"/>
              <p:cNvSpPr>
                <a:spLocks noChangeArrowheads="1"/>
              </p:cNvSpPr>
              <p:nvPr/>
            </p:nvSpPr>
            <p:spPr bwMode="auto">
              <a:xfrm>
                <a:off x="1745" y="1426"/>
                <a:ext cx="1424" cy="589"/>
              </a:xfrm>
              <a:prstGeom prst="homePlate">
                <a:avLst>
                  <a:gd name="adj" fmla="val 39511"/>
                </a:avLst>
              </a:prstGeom>
              <a:solidFill>
                <a:srgbClr val="4B39B9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latinLnBrk="0" hangingPunct="0">
                  <a:spcBef>
                    <a:spcPct val="50000"/>
                  </a:spcBef>
                  <a:buFont typeface="Webdings" pitchFamily="18" charset="2"/>
                  <a:buNone/>
                </a:pPr>
                <a:r>
                  <a:rPr kumimoji="0" lang="en-US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균액 제조</a:t>
                </a:r>
                <a:r>
                  <a:rPr kumimoji="0" lang="ko-KR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/>
                </a:r>
                <a:br>
                  <a:rPr kumimoji="0" lang="ko-KR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</a:br>
                <a:r>
                  <a:rPr kumimoji="0" lang="en-US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(Prompt)</a:t>
                </a:r>
              </a:p>
            </p:txBody>
          </p:sp>
          <p:sp>
            <p:nvSpPr>
              <p:cNvPr id="18448" name="AutoShape 16"/>
              <p:cNvSpPr>
                <a:spLocks noChangeArrowheads="1"/>
              </p:cNvSpPr>
              <p:nvPr/>
            </p:nvSpPr>
            <p:spPr bwMode="auto">
              <a:xfrm>
                <a:off x="1767" y="1435"/>
                <a:ext cx="1171" cy="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9239" name="AutoShape 21" descr="그림1"/>
            <p:cNvSpPr>
              <a:spLocks noChangeArrowheads="1"/>
            </p:cNvSpPr>
            <p:nvPr/>
          </p:nvSpPr>
          <p:spPr bwMode="auto">
            <a:xfrm>
              <a:off x="2303463" y="1646238"/>
              <a:ext cx="1208087" cy="1081087"/>
            </a:xfrm>
            <a:prstGeom prst="roundRect">
              <a:avLst>
                <a:gd name="adj" fmla="val 5875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9525" algn="ctr">
              <a:solidFill>
                <a:srgbClr val="3A174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28"/>
          <p:cNvGrpSpPr>
            <a:grpSpLocks/>
          </p:cNvGrpSpPr>
          <p:nvPr/>
        </p:nvGrpSpPr>
        <p:grpSpPr bwMode="auto">
          <a:xfrm>
            <a:off x="3678238" y="1646238"/>
            <a:ext cx="1976437" cy="2057400"/>
            <a:chOff x="3678238" y="1646238"/>
            <a:chExt cx="1976437" cy="2057400"/>
          </a:xfrm>
        </p:grpSpPr>
        <p:grpSp>
          <p:nvGrpSpPr>
            <p:cNvPr id="9234" name="Group 11"/>
            <p:cNvGrpSpPr>
              <a:grpSpLocks/>
            </p:cNvGrpSpPr>
            <p:nvPr/>
          </p:nvGrpSpPr>
          <p:grpSpPr bwMode="auto">
            <a:xfrm>
              <a:off x="3678238" y="2768600"/>
              <a:ext cx="1976437" cy="935038"/>
              <a:chOff x="2943" y="1426"/>
              <a:chExt cx="1424" cy="589"/>
            </a:xfrm>
          </p:grpSpPr>
          <p:sp>
            <p:nvSpPr>
              <p:cNvPr id="9236" name="AutoShape 12"/>
              <p:cNvSpPr>
                <a:spLocks noChangeArrowheads="1"/>
              </p:cNvSpPr>
              <p:nvPr/>
            </p:nvSpPr>
            <p:spPr bwMode="auto">
              <a:xfrm>
                <a:off x="2943" y="1426"/>
                <a:ext cx="1424" cy="589"/>
              </a:xfrm>
              <a:prstGeom prst="homePlate">
                <a:avLst>
                  <a:gd name="adj" fmla="val 39511"/>
                </a:avLst>
              </a:prstGeom>
              <a:solidFill>
                <a:srgbClr val="3979AD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latinLnBrk="0" hangingPunct="0">
                  <a:spcBef>
                    <a:spcPct val="50000"/>
                  </a:spcBef>
                  <a:buFont typeface="Webdings" pitchFamily="18" charset="2"/>
                  <a:buNone/>
                </a:pPr>
                <a:r>
                  <a:rPr kumimoji="0" lang="ko-KR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균액 분주</a:t>
                </a:r>
                <a:br>
                  <a:rPr kumimoji="0" lang="ko-KR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</a:br>
                <a: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(RENOK</a:t>
                </a:r>
                <a:b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</a:br>
                <a: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System) </a:t>
                </a:r>
              </a:p>
            </p:txBody>
          </p:sp>
          <p:sp>
            <p:nvSpPr>
              <p:cNvPr id="18445" name="AutoShape 13"/>
              <p:cNvSpPr>
                <a:spLocks noChangeArrowheads="1"/>
              </p:cNvSpPr>
              <p:nvPr/>
            </p:nvSpPr>
            <p:spPr bwMode="auto">
              <a:xfrm>
                <a:off x="2967" y="1435"/>
                <a:ext cx="1171" cy="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9235" name="AutoShape 22" descr="그림2333"/>
            <p:cNvSpPr>
              <a:spLocks noChangeArrowheads="1"/>
            </p:cNvSpPr>
            <p:nvPr/>
          </p:nvSpPr>
          <p:spPr bwMode="auto">
            <a:xfrm>
              <a:off x="3924300" y="1646238"/>
              <a:ext cx="1208088" cy="1081087"/>
            </a:xfrm>
            <a:prstGeom prst="roundRect">
              <a:avLst>
                <a:gd name="adj" fmla="val 5875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9525" algn="ctr">
              <a:solidFill>
                <a:srgbClr val="3A174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29"/>
          <p:cNvGrpSpPr>
            <a:grpSpLocks/>
          </p:cNvGrpSpPr>
          <p:nvPr/>
        </p:nvGrpSpPr>
        <p:grpSpPr bwMode="auto">
          <a:xfrm>
            <a:off x="5294313" y="1646238"/>
            <a:ext cx="1976437" cy="2057400"/>
            <a:chOff x="5294313" y="1646238"/>
            <a:chExt cx="1976437" cy="2057400"/>
          </a:xfrm>
        </p:grpSpPr>
        <p:grpSp>
          <p:nvGrpSpPr>
            <p:cNvPr id="9230" name="Group 8"/>
            <p:cNvGrpSpPr>
              <a:grpSpLocks/>
            </p:cNvGrpSpPr>
            <p:nvPr/>
          </p:nvGrpSpPr>
          <p:grpSpPr bwMode="auto">
            <a:xfrm>
              <a:off x="5294313" y="2768600"/>
              <a:ext cx="1976437" cy="935038"/>
              <a:chOff x="2943" y="1426"/>
              <a:chExt cx="1424" cy="589"/>
            </a:xfrm>
          </p:grpSpPr>
          <p:sp>
            <p:nvSpPr>
              <p:cNvPr id="9232" name="AutoShape 9"/>
              <p:cNvSpPr>
                <a:spLocks noChangeArrowheads="1"/>
              </p:cNvSpPr>
              <p:nvPr/>
            </p:nvSpPr>
            <p:spPr bwMode="auto">
              <a:xfrm>
                <a:off x="2943" y="1426"/>
                <a:ext cx="1424" cy="589"/>
              </a:xfrm>
              <a:prstGeom prst="homePlate">
                <a:avLst>
                  <a:gd name="adj" fmla="val 39511"/>
                </a:avLst>
              </a:prstGeom>
              <a:solidFill>
                <a:srgbClr val="37A1A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latinLnBrk="0" hangingPunct="0">
                  <a:spcBef>
                    <a:spcPct val="50000"/>
                  </a:spcBef>
                  <a:buFont typeface="Webdings" pitchFamily="18" charset="2"/>
                  <a:buNone/>
                </a:pPr>
                <a: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0" lang="en-US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Panel 장착</a:t>
                </a:r>
              </a:p>
            </p:txBody>
          </p:sp>
          <p:sp>
            <p:nvSpPr>
              <p:cNvPr id="18442" name="AutoShape 10"/>
              <p:cNvSpPr>
                <a:spLocks noChangeArrowheads="1"/>
              </p:cNvSpPr>
              <p:nvPr/>
            </p:nvSpPr>
            <p:spPr bwMode="auto">
              <a:xfrm>
                <a:off x="2967" y="1435"/>
                <a:ext cx="1171" cy="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9231" name="AutoShape 23" descr="그림244"/>
            <p:cNvSpPr>
              <a:spLocks noChangeArrowheads="1"/>
            </p:cNvSpPr>
            <p:nvPr/>
          </p:nvSpPr>
          <p:spPr bwMode="auto">
            <a:xfrm>
              <a:off x="5543550" y="1646238"/>
              <a:ext cx="1208088" cy="1081087"/>
            </a:xfrm>
            <a:prstGeom prst="roundRect">
              <a:avLst>
                <a:gd name="adj" fmla="val 5875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9525" algn="ctr">
              <a:solidFill>
                <a:srgbClr val="3A174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1" name="그룹 30"/>
          <p:cNvGrpSpPr>
            <a:grpSpLocks/>
          </p:cNvGrpSpPr>
          <p:nvPr/>
        </p:nvGrpSpPr>
        <p:grpSpPr bwMode="auto">
          <a:xfrm>
            <a:off x="6907213" y="1646238"/>
            <a:ext cx="1978025" cy="2057400"/>
            <a:chOff x="6907213" y="1646238"/>
            <a:chExt cx="1978025" cy="2057400"/>
          </a:xfrm>
        </p:grpSpPr>
        <p:grpSp>
          <p:nvGrpSpPr>
            <p:cNvPr id="9226" name="Group 5"/>
            <p:cNvGrpSpPr>
              <a:grpSpLocks/>
            </p:cNvGrpSpPr>
            <p:nvPr/>
          </p:nvGrpSpPr>
          <p:grpSpPr bwMode="auto">
            <a:xfrm>
              <a:off x="6907213" y="2768600"/>
              <a:ext cx="1978025" cy="935038"/>
              <a:chOff x="4132" y="1426"/>
              <a:chExt cx="1424" cy="589"/>
            </a:xfrm>
          </p:grpSpPr>
          <p:sp>
            <p:nvSpPr>
              <p:cNvPr id="9228" name="AutoShape 6"/>
              <p:cNvSpPr>
                <a:spLocks noChangeArrowheads="1"/>
              </p:cNvSpPr>
              <p:nvPr/>
            </p:nvSpPr>
            <p:spPr bwMode="auto">
              <a:xfrm>
                <a:off x="4132" y="1426"/>
                <a:ext cx="1424" cy="589"/>
              </a:xfrm>
              <a:prstGeom prst="homePlate">
                <a:avLst>
                  <a:gd name="adj" fmla="val 39511"/>
                </a:avLst>
              </a:prstGeom>
              <a:solidFill>
                <a:srgbClr val="30A085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latinLnBrk="0" hangingPunct="0">
                  <a:spcBef>
                    <a:spcPct val="50000"/>
                  </a:spcBef>
                  <a:buFont typeface="Webdings" pitchFamily="18" charset="2"/>
                  <a:buNone/>
                </a:pPr>
                <a:r>
                  <a:rPr kumimoji="0" lang="en-US" altLang="ko-KR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0" lang="en-US" altLang="en-US" sz="160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결과 전송 </a:t>
                </a:r>
                <a:endParaRPr kumimoji="0" lang="ko-KR" altLang="en-US" sz="16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8439" name="AutoShape 7"/>
              <p:cNvSpPr>
                <a:spLocks noChangeArrowheads="1"/>
              </p:cNvSpPr>
              <p:nvPr/>
            </p:nvSpPr>
            <p:spPr bwMode="auto">
              <a:xfrm>
                <a:off x="4161" y="1435"/>
                <a:ext cx="1170" cy="5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9227" name="AutoShape 24" descr="55"/>
            <p:cNvSpPr>
              <a:spLocks noChangeArrowheads="1"/>
            </p:cNvSpPr>
            <p:nvPr/>
          </p:nvSpPr>
          <p:spPr bwMode="auto">
            <a:xfrm>
              <a:off x="7164388" y="1646238"/>
              <a:ext cx="1208087" cy="1081087"/>
            </a:xfrm>
            <a:prstGeom prst="roundRect">
              <a:avLst>
                <a:gd name="adj" fmla="val 5875"/>
              </a:avLst>
            </a:prstGeom>
            <a:blipFill dpi="0" rotWithShape="1">
              <a:blip r:embed="rId7"/>
              <a:srcRect/>
              <a:stretch>
                <a:fillRect/>
              </a:stretch>
            </a:blipFill>
            <a:ln w="9525" algn="ctr">
              <a:solidFill>
                <a:srgbClr val="3A174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674688" y="4149725"/>
            <a:ext cx="73723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7325" indent="-187325" latinLnBrk="0">
              <a:lnSpc>
                <a:spcPct val="120000"/>
              </a:lnSpc>
              <a:spcBef>
                <a:spcPct val="50000"/>
              </a:spcBef>
              <a:buClr>
                <a:srgbClr val="FF0066"/>
              </a:buClr>
              <a:buFont typeface="Arial" pitchFamily="34" charset="0"/>
              <a:buBlip>
                <a:blip r:embed="rId8"/>
              </a:buBlip>
            </a:pPr>
            <a:r>
              <a:rPr kumimoji="0" lang="ko-KR" altLang="en-US" sz="1600" dirty="0" err="1">
                <a:latin typeface="맑은 고딕" pitchFamily="50" charset="-127"/>
                <a:ea typeface="맑은 고딕" pitchFamily="50" charset="-127"/>
              </a:rPr>
              <a:t>검체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 정보를 </a:t>
            </a:r>
            <a:r>
              <a:rPr kumimoji="0" lang="en-US" altLang="ko-KR" sz="1600" dirty="0" err="1">
                <a:latin typeface="맑은 고딕" pitchFamily="50" charset="-127"/>
                <a:ea typeface="맑은 고딕" pitchFamily="50" charset="-127"/>
              </a:rPr>
              <a:t>LabPro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에 입력하여 바코드를 출력</a:t>
            </a:r>
          </a:p>
          <a:p>
            <a:pPr marL="187325" indent="-187325" latinLnBrk="0">
              <a:lnSpc>
                <a:spcPct val="120000"/>
              </a:lnSpc>
              <a:spcBef>
                <a:spcPct val="50000"/>
              </a:spcBef>
              <a:buClr>
                <a:srgbClr val="FF0066"/>
              </a:buClr>
              <a:buFont typeface="Arial" pitchFamily="34" charset="0"/>
              <a:buBlip>
                <a:blip r:embed="rId8"/>
              </a:buBlip>
            </a:pP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Pos / </a:t>
            </a:r>
            <a:r>
              <a:rPr kumimoji="0" lang="en-US" altLang="ko-KR" sz="1600" dirty="0" err="1">
                <a:latin typeface="맑은 고딕" pitchFamily="50" charset="-127"/>
                <a:ea typeface="맑은 고딕" pitchFamily="50" charset="-127"/>
              </a:rPr>
              <a:t>Neg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 panel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을 결정하여 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Panel </a:t>
            </a:r>
            <a:r>
              <a:rPr kumimoji="0" lang="ko-KR" altLang="en-US" sz="1600" dirty="0" smtClean="0">
                <a:latin typeface="맑은 고딕" pitchFamily="50" charset="-127"/>
                <a:ea typeface="맑은 고딕" pitchFamily="50" charset="-127"/>
              </a:rPr>
              <a:t>에 </a:t>
            </a:r>
            <a:r>
              <a:rPr kumimoji="0" lang="en-US" altLang="ko-KR" sz="1600" dirty="0" smtClean="0">
                <a:latin typeface="맑은 고딕" pitchFamily="50" charset="-127"/>
                <a:ea typeface="맑은 고딕" pitchFamily="50" charset="-127"/>
              </a:rPr>
              <a:t>barcode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를 부착</a:t>
            </a:r>
          </a:p>
          <a:p>
            <a:pPr marL="187325" indent="-187325" latinLnBrk="0">
              <a:lnSpc>
                <a:spcPct val="120000"/>
              </a:lnSpc>
              <a:spcBef>
                <a:spcPct val="50000"/>
              </a:spcBef>
              <a:buClr>
                <a:srgbClr val="FF0066"/>
              </a:buClr>
              <a:buFont typeface="Arial" pitchFamily="34" charset="0"/>
              <a:buBlip>
                <a:blip r:embed="rId8"/>
              </a:buBlip>
            </a:pP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Prompt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를 이용하여 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One step 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kumimoji="0" lang="ko-KR" altLang="en-US" sz="1600" dirty="0" err="1">
                <a:latin typeface="맑은 고딕" pitchFamily="50" charset="-127"/>
                <a:ea typeface="맑은 고딕" pitchFamily="50" charset="-127"/>
              </a:rPr>
              <a:t>균액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 제조</a:t>
            </a:r>
          </a:p>
          <a:p>
            <a:pPr marL="187325" indent="-187325" latinLnBrk="0">
              <a:lnSpc>
                <a:spcPct val="120000"/>
              </a:lnSpc>
              <a:spcBef>
                <a:spcPct val="50000"/>
              </a:spcBef>
              <a:buClr>
                <a:srgbClr val="FF0066"/>
              </a:buClr>
              <a:buFont typeface="Arial" pitchFamily="34" charset="0"/>
              <a:buBlip>
                <a:blip r:embed="rId8"/>
              </a:buBlip>
            </a:pP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RENOK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을 이용하여 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One step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kumimoji="0" lang="ko-KR" altLang="en-US" sz="1600" dirty="0" err="1">
                <a:latin typeface="맑은 고딕" pitchFamily="50" charset="-127"/>
                <a:ea typeface="맑은 고딕" pitchFamily="50" charset="-127"/>
              </a:rPr>
              <a:t>균액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 분주</a:t>
            </a:r>
          </a:p>
          <a:p>
            <a:pPr marL="187325" indent="-187325" latinLnBrk="0">
              <a:lnSpc>
                <a:spcPct val="120000"/>
              </a:lnSpc>
              <a:spcBef>
                <a:spcPct val="50000"/>
              </a:spcBef>
              <a:buClr>
                <a:srgbClr val="FF0066"/>
              </a:buClr>
              <a:buFont typeface="Arial" pitchFamily="34" charset="0"/>
              <a:buBlip>
                <a:blip r:embed="rId8"/>
              </a:buBlip>
            </a:pP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Panel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을 장착 배양실행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자동으로 결과보고</a:t>
            </a:r>
          </a:p>
        </p:txBody>
      </p:sp>
      <p:sp>
        <p:nvSpPr>
          <p:cNvPr id="922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장비의 조작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23850" y="1484313"/>
            <a:ext cx="8543925" cy="4892675"/>
            <a:chOff x="174" y="649"/>
            <a:chExt cx="5469" cy="3353"/>
          </a:xfrm>
        </p:grpSpPr>
        <p:sp>
          <p:nvSpPr>
            <p:cNvPr id="10267" name="AutoShape 3"/>
            <p:cNvSpPr>
              <a:spLocks noChangeArrowheads="1"/>
            </p:cNvSpPr>
            <p:nvPr/>
          </p:nvSpPr>
          <p:spPr bwMode="auto">
            <a:xfrm>
              <a:off x="174" y="649"/>
              <a:ext cx="5469" cy="3353"/>
            </a:xfrm>
            <a:prstGeom prst="roundRect">
              <a:avLst>
                <a:gd name="adj" fmla="val 1162"/>
              </a:avLst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/>
            </a:p>
          </p:txBody>
        </p:sp>
        <p:sp>
          <p:nvSpPr>
            <p:cNvPr id="10268" name="AutoShape 4"/>
            <p:cNvSpPr>
              <a:spLocks noChangeArrowheads="1"/>
            </p:cNvSpPr>
            <p:nvPr/>
          </p:nvSpPr>
          <p:spPr bwMode="auto">
            <a:xfrm rot="10800000">
              <a:off x="188" y="665"/>
              <a:ext cx="5437" cy="3320"/>
            </a:xfrm>
            <a:prstGeom prst="roundRect">
              <a:avLst>
                <a:gd name="adj" fmla="val 1324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243" name="AutoShape 5" descr="그림8"/>
          <p:cNvSpPr>
            <a:spLocks noChangeArrowheads="1"/>
          </p:cNvSpPr>
          <p:nvPr/>
        </p:nvSpPr>
        <p:spPr bwMode="auto">
          <a:xfrm>
            <a:off x="508000" y="2820988"/>
            <a:ext cx="1385888" cy="1330325"/>
          </a:xfrm>
          <a:prstGeom prst="roundRect">
            <a:avLst>
              <a:gd name="adj" fmla="val 251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solidFill>
              <a:srgbClr val="42004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3" name="그룹 28"/>
          <p:cNvGrpSpPr>
            <a:grpSpLocks/>
          </p:cNvGrpSpPr>
          <p:nvPr/>
        </p:nvGrpSpPr>
        <p:grpSpPr bwMode="auto">
          <a:xfrm>
            <a:off x="2308225" y="1773238"/>
            <a:ext cx="3284538" cy="3924300"/>
            <a:chOff x="2308225" y="1773238"/>
            <a:chExt cx="3284538" cy="3924300"/>
          </a:xfrm>
        </p:grpSpPr>
        <p:grpSp>
          <p:nvGrpSpPr>
            <p:cNvPr id="10260" name="Group 6"/>
            <p:cNvGrpSpPr>
              <a:grpSpLocks/>
            </p:cNvGrpSpPr>
            <p:nvPr/>
          </p:nvGrpSpPr>
          <p:grpSpPr bwMode="auto">
            <a:xfrm>
              <a:off x="2308225" y="1773238"/>
              <a:ext cx="3284538" cy="1835150"/>
              <a:chOff x="1454" y="1117"/>
              <a:chExt cx="2069" cy="1156"/>
            </a:xfrm>
          </p:grpSpPr>
          <p:sp>
            <p:nvSpPr>
              <p:cNvPr id="10264" name="AutoShape 7" descr="그림9"/>
              <p:cNvSpPr>
                <a:spLocks noChangeArrowheads="1"/>
              </p:cNvSpPr>
              <p:nvPr/>
            </p:nvSpPr>
            <p:spPr bwMode="auto">
              <a:xfrm>
                <a:off x="1519" y="1442"/>
                <a:ext cx="873" cy="831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5" name="AutoShape 8" descr="그림10"/>
              <p:cNvSpPr>
                <a:spLocks noChangeArrowheads="1"/>
              </p:cNvSpPr>
              <p:nvPr/>
            </p:nvSpPr>
            <p:spPr bwMode="auto">
              <a:xfrm>
                <a:off x="2443" y="1442"/>
                <a:ext cx="873" cy="831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6" name="Text Box 9"/>
              <p:cNvSpPr txBox="1">
                <a:spLocks noChangeArrowheads="1"/>
              </p:cNvSpPr>
              <p:nvPr/>
            </p:nvSpPr>
            <p:spPr bwMode="auto">
              <a:xfrm>
                <a:off x="1454" y="1117"/>
                <a:ext cx="2069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00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A. Turbidity meter </a:t>
                </a:r>
                <a:r>
                  <a:rPr lang="ko-KR" altLang="en-US" sz="200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사용</a:t>
                </a:r>
              </a:p>
            </p:txBody>
          </p:sp>
        </p:grpSp>
        <p:grpSp>
          <p:nvGrpSpPr>
            <p:cNvPr id="10261" name="Group 10"/>
            <p:cNvGrpSpPr>
              <a:grpSpLocks/>
            </p:cNvGrpSpPr>
            <p:nvPr/>
          </p:nvGrpSpPr>
          <p:grpSpPr bwMode="auto">
            <a:xfrm>
              <a:off x="2308225" y="3886200"/>
              <a:ext cx="2141538" cy="1811338"/>
              <a:chOff x="1454" y="2448"/>
              <a:chExt cx="1349" cy="1141"/>
            </a:xfrm>
          </p:grpSpPr>
          <p:sp>
            <p:nvSpPr>
              <p:cNvPr id="10262" name="AutoShape 11" descr="그림11"/>
              <p:cNvSpPr>
                <a:spLocks noChangeArrowheads="1"/>
              </p:cNvSpPr>
              <p:nvPr/>
            </p:nvSpPr>
            <p:spPr bwMode="auto">
              <a:xfrm>
                <a:off x="1519" y="2758"/>
                <a:ext cx="873" cy="831"/>
              </a:xfrm>
              <a:prstGeom prst="roundRect">
                <a:avLst>
                  <a:gd name="adj" fmla="val 2514"/>
                </a:avLst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9525" algn="ctr">
                <a:solidFill>
                  <a:srgbClr val="42004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3" name="Text Box 12"/>
              <p:cNvSpPr txBox="1">
                <a:spLocks noChangeArrowheads="1"/>
              </p:cNvSpPr>
              <p:nvPr/>
            </p:nvSpPr>
            <p:spPr bwMode="auto">
              <a:xfrm>
                <a:off x="1454" y="2448"/>
                <a:ext cx="1349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00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B. Prompt </a:t>
                </a:r>
                <a:r>
                  <a:rPr lang="ko-KR" altLang="en-US" sz="2000"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사용</a:t>
                </a:r>
              </a:p>
            </p:txBody>
          </p:sp>
        </p:grpSp>
      </p:grp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422275" y="2403475"/>
            <a:ext cx="153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1. </a:t>
            </a:r>
            <a:r>
              <a:rPr lang="ko-KR" altLang="en-US" sz="200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균액제조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5400000">
            <a:off x="1440657" y="3367881"/>
            <a:ext cx="1257300" cy="255587"/>
          </a:xfrm>
          <a:prstGeom prst="triangle">
            <a:avLst>
              <a:gd name="adj" fmla="val 50000"/>
            </a:avLst>
          </a:prstGeom>
          <a:solidFill>
            <a:srgbClr val="42004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 rot="5400000">
            <a:off x="3762376" y="3908425"/>
            <a:ext cx="3459162" cy="255587"/>
          </a:xfrm>
          <a:prstGeom prst="triangle">
            <a:avLst>
              <a:gd name="adj" fmla="val 50000"/>
            </a:avLst>
          </a:prstGeom>
          <a:solidFill>
            <a:srgbClr val="42004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940425" y="1628775"/>
            <a:ext cx="2786063" cy="4537075"/>
            <a:chOff x="3769" y="799"/>
            <a:chExt cx="1755" cy="2858"/>
          </a:xfrm>
        </p:grpSpPr>
        <p:sp>
          <p:nvSpPr>
            <p:cNvPr id="10251" name="AutoShape 17" descr="그림12"/>
            <p:cNvSpPr>
              <a:spLocks noChangeArrowheads="1"/>
            </p:cNvSpPr>
            <p:nvPr/>
          </p:nvSpPr>
          <p:spPr bwMode="auto">
            <a:xfrm>
              <a:off x="3769" y="1137"/>
              <a:ext cx="873" cy="751"/>
            </a:xfrm>
            <a:prstGeom prst="roundRect">
              <a:avLst>
                <a:gd name="adj" fmla="val 2514"/>
              </a:avLst>
            </a:prstGeom>
            <a:blipFill dpi="0" rotWithShape="1">
              <a:blip r:embed="rId7"/>
              <a:srcRect/>
              <a:stretch>
                <a:fillRect/>
              </a:stretch>
            </a:blipFill>
            <a:ln w="9525" algn="ctr">
              <a:solidFill>
                <a:srgbClr val="42004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52" name="AutoShape 18" descr="그림13"/>
            <p:cNvSpPr>
              <a:spLocks noChangeArrowheads="1"/>
            </p:cNvSpPr>
            <p:nvPr/>
          </p:nvSpPr>
          <p:spPr bwMode="auto">
            <a:xfrm>
              <a:off x="3769" y="2021"/>
              <a:ext cx="873" cy="751"/>
            </a:xfrm>
            <a:prstGeom prst="roundRect">
              <a:avLst>
                <a:gd name="adj" fmla="val 2514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solidFill>
                <a:srgbClr val="42004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53" name="AutoShape 19" descr="그림14"/>
            <p:cNvSpPr>
              <a:spLocks noChangeArrowheads="1"/>
            </p:cNvSpPr>
            <p:nvPr/>
          </p:nvSpPr>
          <p:spPr bwMode="auto">
            <a:xfrm>
              <a:off x="3769" y="2906"/>
              <a:ext cx="873" cy="751"/>
            </a:xfrm>
            <a:prstGeom prst="roundRect">
              <a:avLst>
                <a:gd name="adj" fmla="val 2514"/>
              </a:avLst>
            </a:prstGeom>
            <a:blipFill dpi="0" rotWithShape="1">
              <a:blip r:embed="rId9"/>
              <a:srcRect/>
              <a:stretch>
                <a:fillRect/>
              </a:stretch>
            </a:blipFill>
            <a:ln w="9525" algn="ctr">
              <a:solidFill>
                <a:srgbClr val="42004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54" name="Text Box 20"/>
            <p:cNvSpPr txBox="1">
              <a:spLocks noChangeArrowheads="1"/>
            </p:cNvSpPr>
            <p:nvPr/>
          </p:nvSpPr>
          <p:spPr bwMode="auto">
            <a:xfrm>
              <a:off x="3806" y="799"/>
              <a:ext cx="171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2. Panel</a:t>
              </a:r>
              <a:r>
                <a:rPr lang="ko-KR" altLang="en-US" sz="2000"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에 균액 접종</a:t>
              </a:r>
            </a:p>
          </p:txBody>
        </p:sp>
        <p:sp>
          <p:nvSpPr>
            <p:cNvPr id="10255" name="Text Box 21"/>
            <p:cNvSpPr txBox="1">
              <a:spLocks noChangeArrowheads="1"/>
            </p:cNvSpPr>
            <p:nvPr/>
          </p:nvSpPr>
          <p:spPr bwMode="auto">
            <a:xfrm>
              <a:off x="4622" y="1407"/>
              <a:ext cx="90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400"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Inoculator-D</a:t>
              </a:r>
            </a:p>
          </p:txBody>
        </p:sp>
        <p:sp>
          <p:nvSpPr>
            <p:cNvPr id="10256" name="Text Box 22"/>
            <p:cNvSpPr txBox="1">
              <a:spLocks noChangeArrowheads="1"/>
            </p:cNvSpPr>
            <p:nvPr/>
          </p:nvSpPr>
          <p:spPr bwMode="auto">
            <a:xfrm>
              <a:off x="4622" y="2269"/>
              <a:ext cx="55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400"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RENOK</a:t>
              </a:r>
            </a:p>
          </p:txBody>
        </p:sp>
        <p:sp>
          <p:nvSpPr>
            <p:cNvPr id="10257" name="Text Box 23"/>
            <p:cNvSpPr txBox="1">
              <a:spLocks noChangeArrowheads="1"/>
            </p:cNvSpPr>
            <p:nvPr/>
          </p:nvSpPr>
          <p:spPr bwMode="auto">
            <a:xfrm>
              <a:off x="4622" y="3131"/>
              <a:ext cx="82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400"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Panel</a:t>
              </a:r>
              <a:r>
                <a:rPr lang="ko-KR" altLang="en-US" sz="1400"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에 분주</a:t>
              </a:r>
            </a:p>
          </p:txBody>
        </p:sp>
        <p:sp>
          <p:nvSpPr>
            <p:cNvPr id="10258" name="AutoShape 24"/>
            <p:cNvSpPr>
              <a:spLocks noChangeArrowheads="1"/>
            </p:cNvSpPr>
            <p:nvPr/>
          </p:nvSpPr>
          <p:spPr bwMode="auto">
            <a:xfrm rot="10800000">
              <a:off x="3867" y="1905"/>
              <a:ext cx="706" cy="87"/>
            </a:xfrm>
            <a:prstGeom prst="triangle">
              <a:avLst>
                <a:gd name="adj" fmla="val 50000"/>
              </a:avLst>
            </a:prstGeom>
            <a:solidFill>
              <a:srgbClr val="42004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59" name="AutoShape 25"/>
            <p:cNvSpPr>
              <a:spLocks noChangeArrowheads="1"/>
            </p:cNvSpPr>
            <p:nvPr/>
          </p:nvSpPr>
          <p:spPr bwMode="auto">
            <a:xfrm rot="10800000">
              <a:off x="3867" y="2791"/>
              <a:ext cx="706" cy="87"/>
            </a:xfrm>
            <a:prstGeom prst="triangle">
              <a:avLst>
                <a:gd name="adj" fmla="val 50000"/>
              </a:avLst>
            </a:prstGeom>
            <a:solidFill>
              <a:srgbClr val="42004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0249" name="Text Box 29"/>
          <p:cNvSpPr txBox="1">
            <a:spLocks noChangeArrowheads="1"/>
          </p:cNvSpPr>
          <p:nvPr/>
        </p:nvSpPr>
        <p:spPr bwMode="auto">
          <a:xfrm>
            <a:off x="1085850" y="827088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검사 방법</a:t>
            </a:r>
          </a:p>
        </p:txBody>
      </p:sp>
      <p:sp>
        <p:nvSpPr>
          <p:cNvPr id="1025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균액제조 방법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639</Words>
  <Application>Microsoft Office PowerPoint</Application>
  <PresentationFormat>화면 슬라이드 쇼(4:3)</PresentationFormat>
  <Paragraphs>202</Paragraphs>
  <Slides>19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기본 디자인</vt:lpstr>
      <vt:lpstr> MicroScan </vt:lpstr>
      <vt:lpstr>슬라이드 2</vt:lpstr>
      <vt:lpstr> MicroScan 이란?</vt:lpstr>
      <vt:lpstr>기본 원리</vt:lpstr>
      <vt:lpstr> MicroScan 소개</vt:lpstr>
      <vt:lpstr>항생제 감수성 검사</vt:lpstr>
      <vt:lpstr> MicroScan 구성</vt:lpstr>
      <vt:lpstr>장비의 조작</vt:lpstr>
      <vt:lpstr>균액제조 방법</vt:lpstr>
      <vt:lpstr>검사 kit의 형태</vt:lpstr>
      <vt:lpstr> Conventional Dried Combo Panel</vt:lpstr>
      <vt:lpstr>특징 및 장점</vt:lpstr>
      <vt:lpstr>Manual Reading</vt:lpstr>
      <vt:lpstr>Simple and Easy to Use : Prompt System</vt:lpstr>
      <vt:lpstr>Panel의 종류</vt:lpstr>
      <vt:lpstr>Alert Function</vt:lpstr>
      <vt:lpstr>QC 관리</vt:lpstr>
      <vt:lpstr>요약 및 결론</vt:lpstr>
      <vt:lpstr>슬라이드 19</vt:lpstr>
    </vt:vector>
  </TitlesOfParts>
  <Company>대구파티마병원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대구파티마병원</dc:creator>
  <cp:lastModifiedBy>빌 게이츠</cp:lastModifiedBy>
  <cp:revision>88</cp:revision>
  <dcterms:created xsi:type="dcterms:W3CDTF">2011-02-20T02:22:39Z</dcterms:created>
  <dcterms:modified xsi:type="dcterms:W3CDTF">2011-05-30T17:00:01Z</dcterms:modified>
</cp:coreProperties>
</file>