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  <p:sldMasterId id="2147483666" r:id="rId3"/>
  </p:sldMasterIdLst>
  <p:notesMasterIdLst>
    <p:notesMasterId r:id="rId20"/>
  </p:notesMasterIdLst>
  <p:handoutMasterIdLst>
    <p:handoutMasterId r:id="rId21"/>
  </p:handoutMasterIdLst>
  <p:sldIdLst>
    <p:sldId id="257" r:id="rId4"/>
    <p:sldId id="450" r:id="rId5"/>
    <p:sldId id="442" r:id="rId6"/>
    <p:sldId id="425" r:id="rId7"/>
    <p:sldId id="426" r:id="rId8"/>
    <p:sldId id="427" r:id="rId9"/>
    <p:sldId id="429" r:id="rId10"/>
    <p:sldId id="428" r:id="rId11"/>
    <p:sldId id="430" r:id="rId12"/>
    <p:sldId id="443" r:id="rId13"/>
    <p:sldId id="444" r:id="rId14"/>
    <p:sldId id="445" r:id="rId15"/>
    <p:sldId id="431" r:id="rId16"/>
    <p:sldId id="446" r:id="rId17"/>
    <p:sldId id="432" r:id="rId18"/>
    <p:sldId id="448" r:id="rId19"/>
  </p:sldIdLst>
  <p:sldSz cx="9144000" cy="6858000" type="screen4x3"/>
  <p:notesSz cx="9942513" cy="676116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DCD9"/>
  </p:clrMru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테마 스타일 1 - 강조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0A1B5D5-9B99-4C35-A422-299274C87663}" styleName="보통 스타일 1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보통 스타일 1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48" autoAdjust="0"/>
    <p:restoredTop sz="94660"/>
  </p:normalViewPr>
  <p:slideViewPr>
    <p:cSldViewPr>
      <p:cViewPr varScale="1">
        <p:scale>
          <a:sx n="85" d="100"/>
          <a:sy n="85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31790" y="0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CEC3F-587A-4D42-A958-C30E0121400D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21932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31790" y="6421932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8A6B2B-24AE-4F18-9D4F-CC64DEBB09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31790" y="0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58DDF-78E1-4E0C-97B7-0DAC224C8315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79775" y="506413"/>
            <a:ext cx="3382963" cy="2536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4252" y="3211553"/>
            <a:ext cx="7954010" cy="3042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21932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31790" y="6421932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5331F-473B-409D-BBC0-DF15097B91C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DB879D-5520-4F73-99A4-4206D36D7F3C}" type="slidenum">
              <a:rPr lang="en-US" altLang="ko-KR" smtClean="0">
                <a:solidFill>
                  <a:prstClr val="black"/>
                </a:solidFill>
              </a:rPr>
              <a:pPr/>
              <a:t>3</a:t>
            </a:fld>
            <a:endParaRPr lang="en-US" altLang="ko-KR" smtClean="0">
              <a:solidFill>
                <a:prstClr val="black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DB879D-5520-4F73-99A4-4206D36D7F3C}" type="slidenum">
              <a:rPr lang="en-US" altLang="ko-KR" smtClean="0"/>
              <a:pPr/>
              <a:t>4</a:t>
            </a:fld>
            <a:endParaRPr lang="en-US" altLang="ko-KR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DB879D-5520-4F73-99A4-4206D36D7F3C}" type="slidenum">
              <a:rPr lang="en-US" altLang="ko-KR" smtClean="0"/>
              <a:pPr/>
              <a:t>5</a:t>
            </a:fld>
            <a:endParaRPr lang="en-US" altLang="ko-KR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DB879D-5520-4F73-99A4-4206D36D7F3C}" type="slidenum">
              <a:rPr lang="en-US" altLang="ko-KR" smtClean="0"/>
              <a:pPr/>
              <a:t>6</a:t>
            </a:fld>
            <a:endParaRPr lang="en-US" altLang="ko-KR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DB879D-5520-4F73-99A4-4206D36D7F3C}" type="slidenum">
              <a:rPr lang="en-US" altLang="ko-KR" smtClean="0"/>
              <a:pPr/>
              <a:t>7</a:t>
            </a:fld>
            <a:endParaRPr lang="en-US" altLang="ko-KR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DB879D-5520-4F73-99A4-4206D36D7F3C}" type="slidenum">
              <a:rPr lang="en-US" altLang="ko-KR" smtClean="0"/>
              <a:pPr/>
              <a:t>8</a:t>
            </a:fld>
            <a:endParaRPr lang="en-US" altLang="ko-KR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DB879D-5520-4F73-99A4-4206D36D7F3C}" type="slidenum">
              <a:rPr lang="en-US" altLang="ko-KR" smtClean="0"/>
              <a:pPr/>
              <a:t>9</a:t>
            </a:fld>
            <a:endParaRPr lang="en-US" altLang="ko-KR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A609-5ACA-4DC6-9C1E-E220433CC87B}" type="datetime1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7123-44D6-4F66-938D-7201BA02B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7059-51EA-4D30-AF18-10625CE0264A}" type="datetime1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7123-44D6-4F66-938D-7201BA02B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729B-DBE5-4549-8A1A-049983F537DE}" type="datetime1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7123-44D6-4F66-938D-7201BA02B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1"/>
          <p:cNvSpPr>
            <a:spLocks noGrp="1"/>
          </p:cNvSpPr>
          <p:nvPr>
            <p:ph type="title"/>
          </p:nvPr>
        </p:nvSpPr>
        <p:spPr>
          <a:xfrm>
            <a:off x="71406" y="95232"/>
            <a:ext cx="8358214" cy="690562"/>
          </a:xfrm>
          <a:prstGeom prst="rect">
            <a:avLst/>
          </a:prstGeom>
        </p:spPr>
        <p:txBody>
          <a:bodyPr anchor="ctr"/>
          <a:lstStyle>
            <a:lvl1pPr algn="l">
              <a:defRPr sz="3200" spc="-150">
                <a:solidFill>
                  <a:schemeClr val="tx1">
                    <a:lumMod val="50000"/>
                    <a:lumOff val="50000"/>
                  </a:schemeClr>
                </a:solidFill>
                <a:latin typeface="HY견고딕" pitchFamily="18" charset="-127"/>
                <a:ea typeface="HY견고딕" pitchFamily="18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A96AE5BB-51AD-49C1-806B-2A74831440D2}" type="datetime1">
              <a:rPr lang="ko-KR" altLang="en-US" smtClean="0">
                <a:solidFill>
                  <a:prstClr val="black"/>
                </a:solidFill>
              </a:rPr>
              <a:pPr>
                <a:defRPr/>
              </a:pPr>
              <a:t>2015-04-27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38CC522C-5DB6-40DA-85EA-34F1574E876C}" type="slidenum">
              <a:rPr lang="ko-KR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1B364C51-C156-4772-A72C-022970EACD11}" type="datetime1">
              <a:rPr lang="ko-KR" altLang="en-US" smtClean="0">
                <a:solidFill>
                  <a:prstClr val="black"/>
                </a:solidFill>
              </a:rPr>
              <a:pPr>
                <a:defRPr/>
              </a:pPr>
              <a:t>2015-04-27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BFE0AF62-99B4-4144-A718-997F45671110}" type="slidenum">
              <a:rPr lang="ko-KR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1"/>
          <p:cNvSpPr>
            <a:spLocks noGrp="1"/>
          </p:cNvSpPr>
          <p:nvPr>
            <p:ph type="title"/>
          </p:nvPr>
        </p:nvSpPr>
        <p:spPr>
          <a:xfrm>
            <a:off x="71406" y="95232"/>
            <a:ext cx="8358214" cy="690562"/>
          </a:xfrm>
          <a:prstGeom prst="rect">
            <a:avLst/>
          </a:prstGeom>
        </p:spPr>
        <p:txBody>
          <a:bodyPr anchor="ctr"/>
          <a:lstStyle>
            <a:lvl1pPr algn="l">
              <a:defRPr sz="3200" spc="-150">
                <a:solidFill>
                  <a:schemeClr val="tx1">
                    <a:lumMod val="50000"/>
                    <a:lumOff val="50000"/>
                  </a:schemeClr>
                </a:solidFill>
                <a:latin typeface="HY견고딕" pitchFamily="18" charset="-127"/>
                <a:ea typeface="HY견고딕" pitchFamily="18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A96AE5BB-51AD-49C1-806B-2A74831440D2}" type="datetime1">
              <a:rPr lang="ko-KR" altLang="en-US" smtClean="0">
                <a:solidFill>
                  <a:prstClr val="black"/>
                </a:solidFill>
              </a:rPr>
              <a:pPr>
                <a:defRPr/>
              </a:pPr>
              <a:t>2015-04-27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38CC522C-5DB6-40DA-85EA-34F1574E876C}" type="slidenum">
              <a:rPr lang="ko-KR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1B364C51-C156-4772-A72C-022970EACD11}" type="datetime1">
              <a:rPr lang="ko-KR" altLang="en-US" smtClean="0">
                <a:solidFill>
                  <a:prstClr val="black"/>
                </a:solidFill>
              </a:rPr>
              <a:pPr>
                <a:defRPr/>
              </a:pPr>
              <a:t>2015-04-27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BFE0AF62-99B4-4144-A718-997F45671110}" type="slidenum">
              <a:rPr lang="ko-KR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6D97-B2B6-4D18-81DB-CD04CCFE0070}" type="datetime1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7123-44D6-4F66-938D-7201BA02B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7B27-7EAF-49FD-819C-BDD3AFFEDE02}" type="datetime1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7123-44D6-4F66-938D-7201BA02B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0D22-961D-402C-A2DE-2BAD9CA99C77}" type="datetime1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7123-44D6-4F66-938D-7201BA02B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4D978-1918-4EA9-8C0B-96608E918DB4}" type="datetime1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7123-44D6-4F66-938D-7201BA02B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16572-5B17-40F8-9E98-574D9C23A396}" type="datetime1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7123-44D6-4F66-938D-7201BA02B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9589-A290-4037-A8A9-7E763829648E}" type="datetime1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7123-44D6-4F66-938D-7201BA02B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5AA8-65B1-4AA9-8750-32A34072C8E3}" type="datetime1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7123-44D6-4F66-938D-7201BA02B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57EA-A368-4962-8503-816D10A457A8}" type="datetime1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7123-44D6-4F66-938D-7201BA02B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4624A-FEFC-469B-A2ED-83F04D562E92}" type="datetime1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F7123-44D6-4F66-938D-7201BA02BD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그림 4" descr="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직사각형 6"/>
          <p:cNvSpPr/>
          <p:nvPr/>
        </p:nvSpPr>
        <p:spPr>
          <a:xfrm>
            <a:off x="3921125" y="0"/>
            <a:ext cx="1028700" cy="1028700"/>
          </a:xfrm>
          <a:prstGeom prst="rect">
            <a:avLst/>
          </a:prstGeom>
          <a:solidFill>
            <a:srgbClr val="5BA2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6018213" y="0"/>
            <a:ext cx="1028700" cy="1028700"/>
          </a:xfrm>
          <a:prstGeom prst="rect">
            <a:avLst/>
          </a:prstGeom>
          <a:solidFill>
            <a:srgbClr val="D2D2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8115300" y="0"/>
            <a:ext cx="1028700" cy="1028700"/>
          </a:xfrm>
          <a:prstGeom prst="rect">
            <a:avLst/>
          </a:prstGeom>
          <a:solidFill>
            <a:srgbClr val="2A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4968875" y="1050925"/>
            <a:ext cx="1028700" cy="1028700"/>
          </a:xfrm>
          <a:prstGeom prst="rect">
            <a:avLst/>
          </a:prstGeom>
          <a:solidFill>
            <a:srgbClr val="2A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7065963" y="1050925"/>
            <a:ext cx="1028700" cy="1028700"/>
          </a:xfrm>
          <a:prstGeom prst="rect">
            <a:avLst/>
          </a:prstGeom>
          <a:solidFill>
            <a:srgbClr val="5BA2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6018213" y="2100263"/>
            <a:ext cx="1028700" cy="1030287"/>
          </a:xfrm>
          <a:prstGeom prst="rect">
            <a:avLst/>
          </a:prstGeom>
          <a:solidFill>
            <a:srgbClr val="E1E1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115300" y="2100263"/>
            <a:ext cx="1028700" cy="1030287"/>
          </a:xfrm>
          <a:prstGeom prst="rect">
            <a:avLst/>
          </a:prstGeom>
          <a:solidFill>
            <a:srgbClr val="2A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7065963" y="3151188"/>
            <a:ext cx="1028700" cy="1030287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467544" y="3861048"/>
            <a:ext cx="56733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kumimoji="0" lang="ko-KR" altLang="en-US" sz="3200" b="1" spc="-150" dirty="0" smtClean="0">
                <a:solidFill>
                  <a:srgbClr val="002060"/>
                </a:solidFill>
                <a:latin typeface="+mj-ea"/>
                <a:ea typeface="+mj-ea"/>
                <a:cs typeface="Arial" pitchFamily="34" charset="0"/>
              </a:rPr>
              <a:t>제 </a:t>
            </a:r>
            <a:r>
              <a:rPr kumimoji="0" lang="en-US" altLang="ko-KR" sz="3200" b="1" spc="-150" dirty="0" smtClean="0">
                <a:solidFill>
                  <a:srgbClr val="002060"/>
                </a:solidFill>
                <a:latin typeface="+mj-ea"/>
                <a:ea typeface="+mj-ea"/>
                <a:cs typeface="Arial" pitchFamily="34" charset="0"/>
              </a:rPr>
              <a:t>8 </a:t>
            </a:r>
            <a:r>
              <a:rPr kumimoji="0" lang="ko-KR" altLang="en-US" sz="3200" b="1" spc="-150" dirty="0" smtClean="0">
                <a:solidFill>
                  <a:srgbClr val="002060"/>
                </a:solidFill>
                <a:latin typeface="+mj-ea"/>
                <a:ea typeface="+mj-ea"/>
                <a:cs typeface="Arial" pitchFamily="34" charset="0"/>
              </a:rPr>
              <a:t>강</a:t>
            </a:r>
            <a:r>
              <a:rPr kumimoji="0" lang="en-US" altLang="ko-KR" sz="3200" b="1" spc="-150" dirty="0" smtClean="0">
                <a:solidFill>
                  <a:srgbClr val="002060"/>
                </a:solidFill>
                <a:latin typeface="+mj-ea"/>
                <a:ea typeface="+mj-ea"/>
                <a:cs typeface="Arial" pitchFamily="34" charset="0"/>
              </a:rPr>
              <a:t>.  </a:t>
            </a:r>
            <a:r>
              <a:rPr lang="ko-KR" altLang="en-US" sz="3200" b="1" spc="-150" dirty="0" smtClean="0">
                <a:solidFill>
                  <a:srgbClr val="002060"/>
                </a:solidFill>
                <a:latin typeface="+mj-ea"/>
                <a:ea typeface="+mj-ea"/>
                <a:cs typeface="Arial" pitchFamily="34" charset="0"/>
              </a:rPr>
              <a:t>제 품 관 리</a:t>
            </a:r>
            <a:endParaRPr lang="ko-KR" altLang="en-US" sz="3200" b="1" dirty="0" smtClean="0">
              <a:solidFill>
                <a:srgbClr val="002060"/>
              </a:solidFill>
            </a:endParaRPr>
          </a:p>
        </p:txBody>
      </p:sp>
      <p:grpSp>
        <p:nvGrpSpPr>
          <p:cNvPr id="2" name="그룹 27"/>
          <p:cNvGrpSpPr>
            <a:grpSpLocks/>
          </p:cNvGrpSpPr>
          <p:nvPr/>
        </p:nvGrpSpPr>
        <p:grpSpPr bwMode="auto">
          <a:xfrm>
            <a:off x="0" y="4870450"/>
            <a:ext cx="7043738" cy="85725"/>
            <a:chOff x="3825" y="5291650"/>
            <a:chExt cx="7043666" cy="86669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825" y="5334985"/>
              <a:ext cx="7019853" cy="0"/>
            </a:xfrm>
            <a:prstGeom prst="line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직사각형 22"/>
            <p:cNvSpPr/>
            <p:nvPr/>
          </p:nvSpPr>
          <p:spPr>
            <a:xfrm>
              <a:off x="6960179" y="5291650"/>
              <a:ext cx="87312" cy="8666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4576720" y="5072063"/>
            <a:ext cx="2587568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2000" dirty="0" smtClean="0">
                <a:solidFill>
                  <a:schemeClr val="accent1">
                    <a:lumMod val="50000"/>
                  </a:schemeClr>
                </a:solidFill>
                <a:latin typeface="HY견고딕" pitchFamily="18" charset="-127"/>
                <a:ea typeface="HY견고딕" pitchFamily="18" charset="-127"/>
                <a:cs typeface="Arial" pitchFamily="34" charset="0"/>
              </a:rPr>
              <a:t>과목명 </a:t>
            </a:r>
            <a:r>
              <a:rPr kumimoji="0" lang="en-US" altLang="ko-KR" sz="2000" dirty="0" smtClean="0">
                <a:solidFill>
                  <a:schemeClr val="accent1">
                    <a:lumMod val="50000"/>
                  </a:schemeClr>
                </a:solidFill>
                <a:latin typeface="HY견고딕" pitchFamily="18" charset="-127"/>
                <a:ea typeface="HY견고딕" pitchFamily="18" charset="-127"/>
                <a:cs typeface="Arial" pitchFamily="34" charset="0"/>
              </a:rPr>
              <a:t>: </a:t>
            </a:r>
            <a:r>
              <a:rPr kumimoji="0" lang="ko-KR" altLang="en-US" sz="2000" dirty="0" smtClean="0">
                <a:solidFill>
                  <a:schemeClr val="accent1">
                    <a:lumMod val="50000"/>
                  </a:schemeClr>
                </a:solidFill>
                <a:latin typeface="HY견고딕" pitchFamily="18" charset="-127"/>
                <a:ea typeface="HY견고딕" pitchFamily="18" charset="-127"/>
                <a:cs typeface="Arial" pitchFamily="34" charset="0"/>
              </a:rPr>
              <a:t>마케팅 원론</a:t>
            </a:r>
            <a:endParaRPr kumimoji="0" lang="ko-KR" altLang="en-US" sz="2000" dirty="0">
              <a:solidFill>
                <a:schemeClr val="accent1">
                  <a:lumMod val="50000"/>
                </a:schemeClr>
              </a:solidFill>
              <a:latin typeface="HY견고딕" pitchFamily="18" charset="-127"/>
              <a:ea typeface="HY견고딕" pitchFamily="18" charset="-127"/>
              <a:cs typeface="Arial" pitchFamily="34" charset="0"/>
            </a:endParaRPr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7123-44D6-4F66-938D-7201BA02BD4F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Rectangle 35"/>
          <p:cNvSpPr>
            <a:spLocks noChangeArrowheads="1"/>
          </p:cNvSpPr>
          <p:nvPr/>
        </p:nvSpPr>
        <p:spPr bwMode="auto">
          <a:xfrm>
            <a:off x="539552" y="1357298"/>
            <a:ext cx="8064698" cy="4591982"/>
          </a:xfrm>
          <a:prstGeom prst="rect">
            <a:avLst/>
          </a:prstGeom>
          <a:noFill/>
          <a:ln w="25400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6553200" y="6429396"/>
            <a:ext cx="2133600" cy="292078"/>
          </a:xfrm>
        </p:spPr>
        <p:txBody>
          <a:bodyPr/>
          <a:lstStyle/>
          <a:p>
            <a:pPr>
              <a:defRPr/>
            </a:pPr>
            <a:fld id="{2D02FCE8-F5BA-49AF-BC86-7C59EC8BBDCC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683568" y="1514779"/>
            <a:ext cx="7810324" cy="429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7030A0"/>
              </a:buClr>
            </a:pP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제품믹스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(product mix)</a:t>
            </a:r>
          </a:p>
          <a:p>
            <a:pPr>
              <a:lnSpc>
                <a:spcPct val="150000"/>
              </a:lnSpc>
              <a:buClr>
                <a:srgbClr val="7030A0"/>
              </a:buClr>
            </a:pP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  -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기업이 제공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하는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모든 개별제품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들의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집합</a:t>
            </a:r>
            <a:endParaRPr lang="en-US" altLang="ko-KR" sz="1400" b="1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  <a:buClr>
                <a:srgbClr val="7030A0"/>
              </a:buClr>
            </a:pPr>
            <a:endParaRPr lang="ko-KR" altLang="en-US" sz="1400" b="1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  <a:buClr>
                <a:srgbClr val="7030A0"/>
              </a:buClr>
            </a:pP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제품믹스의 넓이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(breadth of product mix)</a:t>
            </a:r>
          </a:p>
          <a:p>
            <a:pPr>
              <a:lnSpc>
                <a:spcPct val="150000"/>
              </a:lnSpc>
              <a:buClr>
                <a:srgbClr val="7030A0"/>
              </a:buClr>
            </a:pP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  -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회사가 취급하는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제품계열의 수</a:t>
            </a:r>
          </a:p>
          <a:p>
            <a:pPr>
              <a:lnSpc>
                <a:spcPct val="150000"/>
              </a:lnSpc>
              <a:buClr>
                <a:srgbClr val="7030A0"/>
              </a:buClr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제품계열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(product line) :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서로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유사한 기능을 수행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하거나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동일한 고객집단에게 판매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되거나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 </a:t>
            </a:r>
          </a:p>
          <a:p>
            <a:pPr>
              <a:lnSpc>
                <a:spcPct val="150000"/>
              </a:lnSpc>
              <a:buClr>
                <a:srgbClr val="7030A0"/>
              </a:buClr>
            </a:pP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		      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같은 유통경로를 이용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하기 때문에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밀접하게 관련된 제품들의 집합</a:t>
            </a:r>
            <a:endParaRPr lang="en-US" altLang="ko-KR" sz="1400" b="1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  <a:buClr>
                <a:srgbClr val="7030A0"/>
              </a:buClr>
            </a:pPr>
            <a:endParaRPr lang="ko-KR" altLang="en-US" sz="1400" b="1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  <a:buClr>
                <a:srgbClr val="7030A0"/>
              </a:buClr>
            </a:pP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제품믹스의 길이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(length of product mix)</a:t>
            </a:r>
          </a:p>
          <a:p>
            <a:pPr>
              <a:lnSpc>
                <a:spcPct val="150000"/>
              </a:lnSpc>
              <a:buClr>
                <a:srgbClr val="7030A0"/>
              </a:buClr>
            </a:pP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  -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제품믹스를 구성하는 제품들의 총수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또는 각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제품계열의 평균 제품 수</a:t>
            </a:r>
            <a:endParaRPr lang="en-US" altLang="ko-KR" sz="1400" b="1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  <a:buClr>
                <a:srgbClr val="7030A0"/>
              </a:buClr>
            </a:pPr>
            <a:endParaRPr lang="ko-KR" altLang="en-US" sz="1400" b="1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  <a:buClr>
                <a:srgbClr val="7030A0"/>
              </a:buClr>
            </a:pP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제품믹스의 깊이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(depth of product mix)</a:t>
            </a:r>
          </a:p>
          <a:p>
            <a:pPr>
              <a:lnSpc>
                <a:spcPct val="150000"/>
              </a:lnSpc>
              <a:buClr>
                <a:srgbClr val="7030A0"/>
              </a:buClr>
            </a:pP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  -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각 제품계열내의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제품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들이 가지고 있는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제품품목 수</a:t>
            </a:r>
          </a:p>
        </p:txBody>
      </p:sp>
      <p:sp>
        <p:nvSpPr>
          <p:cNvPr id="10" name="제목 2"/>
          <p:cNvSpPr>
            <a:spLocks noGrp="1"/>
          </p:cNvSpPr>
          <p:nvPr>
            <p:ph type="title"/>
          </p:nvPr>
        </p:nvSpPr>
        <p:spPr bwMode="auto">
          <a:xfrm>
            <a:off x="539552" y="116632"/>
            <a:ext cx="5544616" cy="50405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lnSpc>
                <a:spcPct val="150000"/>
              </a:lnSpc>
              <a:defRPr/>
            </a:pPr>
            <a:r>
              <a:rPr lang="ko-KR" altLang="en-US" sz="2900" b="1" dirty="0" smtClean="0">
                <a:solidFill>
                  <a:schemeClr val="bg1">
                    <a:lumMod val="65000"/>
                  </a:schemeClr>
                </a:solidFill>
                <a:latin typeface="+mj-ea"/>
              </a:rPr>
              <a:t>제품 믹스 관리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6553200" y="6429396"/>
            <a:ext cx="2133600" cy="292078"/>
          </a:xfrm>
        </p:spPr>
        <p:txBody>
          <a:bodyPr/>
          <a:lstStyle/>
          <a:p>
            <a:pPr>
              <a:defRPr/>
            </a:pPr>
            <a:fld id="{2D02FCE8-F5BA-49AF-BC86-7C59EC8BBDCC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  <p:sp>
        <p:nvSpPr>
          <p:cNvPr id="12" name="Text Box 36"/>
          <p:cNvSpPr txBox="1">
            <a:spLocks noChangeArrowheads="1"/>
          </p:cNvSpPr>
          <p:nvPr/>
        </p:nvSpPr>
        <p:spPr bwMode="auto">
          <a:xfrm>
            <a:off x="3275856" y="1628800"/>
            <a:ext cx="3456384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&lt; LG</a:t>
            </a:r>
            <a:r>
              <a:rPr lang="ko-KR" altLang="en-US" sz="1300" dirty="0">
                <a:latin typeface="맑은 고딕" pitchFamily="50" charset="-127"/>
                <a:ea typeface="맑은 고딕" pitchFamily="50" charset="-127"/>
              </a:rPr>
              <a:t>생활건강의 제품믹스 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구조 </a:t>
            </a: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&gt;</a:t>
            </a:r>
            <a:endParaRPr lang="ko-KR" altLang="en-US" sz="1300" dirty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3" name="Group 100"/>
          <p:cNvGraphicFramePr>
            <a:graphicFrameLocks noGrp="1"/>
          </p:cNvGraphicFramePr>
          <p:nvPr/>
        </p:nvGraphicFramePr>
        <p:xfrm>
          <a:off x="683568" y="2132856"/>
          <a:ext cx="7620000" cy="3456384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4437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1" lang="ko-KR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6BC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제품믹스의 넓이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계열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)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6BC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437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세  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6B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치  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6B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비  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6B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샴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 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6BCF"/>
                    </a:solidFill>
                  </a:tcPr>
                </a:tc>
              </a:tr>
              <a:tr h="25689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제품믹스의 길이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제품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)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테크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테크드럼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수퍼타이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샤프란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OPA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레모닝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빌려쓰는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지구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페리오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죽염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럭키스타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클링스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온극진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치약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세이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드봉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비욘드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나나스비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살구마사지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알뜨랑비누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숄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죽염미용종가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엘라스틴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큐레어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더블리치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모앤모아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리앤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온극진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샴푸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10" name="제목 2"/>
          <p:cNvSpPr>
            <a:spLocks noGrp="1"/>
          </p:cNvSpPr>
          <p:nvPr>
            <p:ph type="title"/>
          </p:nvPr>
        </p:nvSpPr>
        <p:spPr bwMode="auto">
          <a:xfrm>
            <a:off x="539552" y="116632"/>
            <a:ext cx="5544616" cy="50405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lnSpc>
                <a:spcPct val="150000"/>
              </a:lnSpc>
              <a:defRPr/>
            </a:pPr>
            <a:r>
              <a:rPr lang="ko-KR" altLang="en-US" sz="2900" b="1" dirty="0" smtClean="0">
                <a:solidFill>
                  <a:schemeClr val="bg1">
                    <a:lumMod val="65000"/>
                  </a:schemeClr>
                </a:solidFill>
                <a:latin typeface="+mj-ea"/>
              </a:rPr>
              <a:t>제품 믹스 관리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6553200" y="6429396"/>
            <a:ext cx="2133600" cy="292078"/>
          </a:xfrm>
        </p:spPr>
        <p:txBody>
          <a:bodyPr/>
          <a:lstStyle/>
          <a:p>
            <a:pPr>
              <a:defRPr/>
            </a:pPr>
            <a:fld id="{2D02FCE8-F5BA-49AF-BC86-7C59EC8BBDCC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  <p:sp>
        <p:nvSpPr>
          <p:cNvPr id="12" name="Text Box 36"/>
          <p:cNvSpPr txBox="1">
            <a:spLocks noChangeArrowheads="1"/>
          </p:cNvSpPr>
          <p:nvPr/>
        </p:nvSpPr>
        <p:spPr bwMode="auto">
          <a:xfrm>
            <a:off x="2771800" y="1124744"/>
            <a:ext cx="3456384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&lt; </a:t>
            </a:r>
            <a:r>
              <a:rPr lang="ko-KR" altLang="en-US" sz="1300" dirty="0" err="1" smtClean="0">
                <a:latin typeface="맑은 고딕" pitchFamily="50" charset="-127"/>
                <a:ea typeface="맑은 고딕" pitchFamily="50" charset="-127"/>
              </a:rPr>
              <a:t>페리오치약의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 제품믹스 깊이</a:t>
            </a: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품목</a:t>
            </a: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&gt;</a:t>
            </a:r>
            <a:endParaRPr lang="ko-KR" altLang="en-US" sz="13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제목 2"/>
          <p:cNvSpPr>
            <a:spLocks noGrp="1"/>
          </p:cNvSpPr>
          <p:nvPr>
            <p:ph type="title"/>
          </p:nvPr>
        </p:nvSpPr>
        <p:spPr bwMode="auto">
          <a:xfrm>
            <a:off x="539552" y="116632"/>
            <a:ext cx="5544616" cy="50405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lnSpc>
                <a:spcPct val="150000"/>
              </a:lnSpc>
              <a:defRPr/>
            </a:pPr>
            <a:r>
              <a:rPr lang="ko-KR" altLang="en-US" sz="2900" b="1" dirty="0" smtClean="0">
                <a:solidFill>
                  <a:schemeClr val="bg1">
                    <a:lumMod val="65000"/>
                  </a:schemeClr>
                </a:solidFill>
                <a:latin typeface="+mj-ea"/>
              </a:rPr>
              <a:t>제품 믹스 관리</a:t>
            </a:r>
          </a:p>
        </p:txBody>
      </p:sp>
      <p:pic>
        <p:nvPicPr>
          <p:cNvPr id="53250" name="Picture 2" descr="C:\Users\user\Desktop\마케팅 원론\마케팅 5판(안광호 외 북) 그림자료\@마케팅-5판_페이지_244.jpg"/>
          <p:cNvPicPr>
            <a:picLocks noChangeAspect="1" noChangeArrowheads="1"/>
          </p:cNvPicPr>
          <p:nvPr/>
        </p:nvPicPr>
        <p:blipFill>
          <a:blip r:embed="rId2" cstate="print"/>
          <a:srcRect t="8497"/>
          <a:stretch>
            <a:fillRect/>
          </a:stretch>
        </p:blipFill>
        <p:spPr bwMode="auto">
          <a:xfrm>
            <a:off x="611560" y="1484784"/>
            <a:ext cx="7200800" cy="48082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1" name="TextBox 14"/>
          <p:cNvSpPr txBox="1">
            <a:spLocks noChangeArrowheads="1"/>
          </p:cNvSpPr>
          <p:nvPr/>
        </p:nvSpPr>
        <p:spPr bwMode="auto">
          <a:xfrm>
            <a:off x="901272" y="1124744"/>
            <a:ext cx="44358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제품계열의 길이와 넓이에 대한 의사결정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7182" name="Picture 27" descr="19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260" y="1215231"/>
            <a:ext cx="376237" cy="2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3" name="Rectangle 35"/>
          <p:cNvSpPr>
            <a:spLocks noChangeArrowheads="1"/>
          </p:cNvSpPr>
          <p:nvPr/>
        </p:nvSpPr>
        <p:spPr bwMode="auto">
          <a:xfrm>
            <a:off x="755650" y="1645000"/>
            <a:ext cx="7848600" cy="3512192"/>
          </a:xfrm>
          <a:prstGeom prst="rect">
            <a:avLst/>
          </a:prstGeom>
          <a:noFill/>
          <a:ln w="25400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184" name="직사각형 19"/>
          <p:cNvSpPr>
            <a:spLocks noChangeArrowheads="1"/>
          </p:cNvSpPr>
          <p:nvPr/>
        </p:nvSpPr>
        <p:spPr bwMode="auto">
          <a:xfrm>
            <a:off x="928439" y="1829161"/>
            <a:ext cx="7387977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>
              <a:lnSpc>
                <a:spcPct val="200000"/>
              </a:lnSpc>
            </a:pP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1)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제품계열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길이의 결정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(Product-Line Length Decision)</a:t>
            </a:r>
          </a:p>
          <a:p>
            <a:pPr marL="0" lvl="1">
              <a:lnSpc>
                <a:spcPct val="200000"/>
              </a:lnSpc>
            </a:pP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   • </a:t>
            </a:r>
            <a:r>
              <a:rPr lang="ko-KR" altLang="en-US" sz="1400" dirty="0" err="1" smtClean="0">
                <a:latin typeface="맑은 고딕" pitchFamily="50" charset="-127"/>
                <a:ea typeface="맑은 고딕" pitchFamily="50" charset="-127"/>
              </a:rPr>
              <a:t>제품</a:t>
            </a:r>
            <a:r>
              <a:rPr lang="ko-KR" altLang="en-US" sz="1400" b="1" dirty="0" err="1" smtClean="0">
                <a:latin typeface="맑은 고딕" pitchFamily="50" charset="-127"/>
                <a:ea typeface="맑은 고딕" pitchFamily="50" charset="-127"/>
              </a:rPr>
              <a:t>계열내</a:t>
            </a:r>
            <a:r>
              <a:rPr lang="ko-KR" altLang="en-US" sz="1400" dirty="0" err="1" smtClean="0">
                <a:latin typeface="맑은 고딕" pitchFamily="50" charset="-127"/>
                <a:ea typeface="맑은 고딕" pitchFamily="50" charset="-127"/>
              </a:rPr>
              <a:t>에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새로운 품목을 추가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하거나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기존 품목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의 일부를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철수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시키는 것</a:t>
            </a:r>
          </a:p>
          <a:p>
            <a:pPr marL="0" lvl="1">
              <a:lnSpc>
                <a:spcPct val="200000"/>
              </a:lnSpc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제품계열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길이의 결정요인</a:t>
            </a:r>
          </a:p>
          <a:p>
            <a:pPr marL="0" lvl="1">
              <a:lnSpc>
                <a:spcPct val="200000"/>
              </a:lnSpc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    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회사의 경영목표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시장점유율 증대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또는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수익성 추구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에 따라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결정</a:t>
            </a:r>
          </a:p>
          <a:p>
            <a:pPr marL="0" lvl="1">
              <a:lnSpc>
                <a:spcPct val="200000"/>
              </a:lnSpc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    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시간이 경과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함에 따라 제품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계열의 길이가 길어짐</a:t>
            </a:r>
          </a:p>
          <a:p>
            <a:pPr marL="0" lvl="1">
              <a:lnSpc>
                <a:spcPct val="200000"/>
              </a:lnSpc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    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기존 제품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들과의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대체관계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를 고려해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신중히 새로운 품목 추가</a:t>
            </a:r>
            <a:endParaRPr lang="en-US" altLang="ko-KR" sz="14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0" lvl="1">
              <a:lnSpc>
                <a:spcPct val="200000"/>
              </a:lnSpc>
            </a:pP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       (</a:t>
            </a: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Brand cannibalization 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에 유의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4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6553200" y="6429396"/>
            <a:ext cx="2133600" cy="292078"/>
          </a:xfrm>
        </p:spPr>
        <p:txBody>
          <a:bodyPr/>
          <a:lstStyle/>
          <a:p>
            <a:pPr>
              <a:defRPr/>
            </a:pPr>
            <a:fld id="{2D02FCE8-F5BA-49AF-BC86-7C59EC8BBDCC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sp>
        <p:nvSpPr>
          <p:cNvPr id="11" name="제목 2"/>
          <p:cNvSpPr>
            <a:spLocks noGrp="1"/>
          </p:cNvSpPr>
          <p:nvPr>
            <p:ph type="title"/>
          </p:nvPr>
        </p:nvSpPr>
        <p:spPr bwMode="auto">
          <a:xfrm>
            <a:off x="539552" y="116632"/>
            <a:ext cx="5544616" cy="50405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lnSpc>
                <a:spcPct val="150000"/>
              </a:lnSpc>
              <a:defRPr/>
            </a:pPr>
            <a:r>
              <a:rPr lang="ko-KR" altLang="en-US" sz="2900" b="1" dirty="0" smtClean="0">
                <a:solidFill>
                  <a:schemeClr val="bg1">
                    <a:lumMod val="65000"/>
                  </a:schemeClr>
                </a:solidFill>
                <a:latin typeface="+mj-ea"/>
              </a:rPr>
              <a:t>제품 믹스 관리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1" name="TextBox 14"/>
          <p:cNvSpPr txBox="1">
            <a:spLocks noChangeArrowheads="1"/>
          </p:cNvSpPr>
          <p:nvPr/>
        </p:nvSpPr>
        <p:spPr bwMode="auto">
          <a:xfrm>
            <a:off x="901272" y="1187460"/>
            <a:ext cx="44358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제품계열의 길이와 넓이에 대한 의사결정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7182" name="Picture 27" descr="19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260" y="1277947"/>
            <a:ext cx="376237" cy="2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6553200" y="6429396"/>
            <a:ext cx="2133600" cy="292078"/>
          </a:xfrm>
        </p:spPr>
        <p:txBody>
          <a:bodyPr/>
          <a:lstStyle/>
          <a:p>
            <a:pPr>
              <a:defRPr/>
            </a:pPr>
            <a:fld id="{2D02FCE8-F5BA-49AF-BC86-7C59EC8BBDCC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graphicFrame>
        <p:nvGraphicFramePr>
          <p:cNvPr id="13" name="Group 100"/>
          <p:cNvGraphicFramePr>
            <a:graphicFrameLocks noGrp="1"/>
          </p:cNvGraphicFramePr>
          <p:nvPr/>
        </p:nvGraphicFramePr>
        <p:xfrm>
          <a:off x="899592" y="2276872"/>
          <a:ext cx="7386665" cy="3634740"/>
        </p:xfrm>
        <a:graphic>
          <a:graphicData uri="http://schemas.openxmlformats.org/drawingml/2006/table">
            <a:tbl>
              <a:tblPr/>
              <a:tblGrid>
                <a:gridCol w="857253"/>
                <a:gridCol w="3264706"/>
                <a:gridCol w="3264706"/>
              </a:tblGrid>
              <a:tr h="177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1" lang="ko-KR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6B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계열길이확대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(line-filling)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전략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6B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계열길이축소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(line-pruning)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전략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6BCF"/>
                    </a:solidFill>
                  </a:tcPr>
                </a:tc>
              </a:tr>
              <a:tr h="165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내 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기존 </a:t>
                      </a:r>
                      <a:r>
                        <a:rPr kumimoji="1" lang="ko-KR" alt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제품계열내에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새로운 품목을 추가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특정 제품계열내의 품목의 수를 줄임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4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목 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새로운 세분시장으로의 진출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경쟁사의 유사제품 도입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에 대한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봉쇄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제품계열의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수익성 개선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5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채택이유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•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더 많은 이익기회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가 있다고 판단될 때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•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잉여설비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를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활용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하기 위한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목적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으로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•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빠져있는 품목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에 대한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대리점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의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불안을 해소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하기 위해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•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완전한 제품계열의 확보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를 통해 </a:t>
                      </a:r>
                      <a:endParaRPr kumimoji="1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전체 시장을 공략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하기 위해</a:t>
                      </a:r>
                      <a:endParaRPr kumimoji="1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• 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계열 내 일부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품목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의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매출액이 낮거나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 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상호간 경쟁이 심화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되어 </a:t>
                      </a:r>
                      <a:endParaRPr kumimoji="1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 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이익기여도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가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낮다고 판단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될 때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•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매출액이 낮은 품목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에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제조 및 유통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 관련 자원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이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과다하게 할당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되었을 때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•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제품품질향상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으로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기존 품목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들이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진부화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되었을 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3620684" y="1844824"/>
            <a:ext cx="2535492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&lt; 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제품계열길이 전략 </a:t>
            </a: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&gt;</a:t>
            </a:r>
            <a:endParaRPr lang="ko-KR" altLang="en-US" sz="1300" dirty="0"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</p:txBody>
      </p:sp>
      <p:sp>
        <p:nvSpPr>
          <p:cNvPr id="11" name="제목 2"/>
          <p:cNvSpPr>
            <a:spLocks noGrp="1"/>
          </p:cNvSpPr>
          <p:nvPr>
            <p:ph type="title"/>
          </p:nvPr>
        </p:nvSpPr>
        <p:spPr bwMode="auto">
          <a:xfrm>
            <a:off x="539552" y="116632"/>
            <a:ext cx="5544616" cy="50405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lnSpc>
                <a:spcPct val="150000"/>
              </a:lnSpc>
              <a:defRPr/>
            </a:pPr>
            <a:r>
              <a:rPr lang="ko-KR" altLang="en-US" sz="2900" b="1" dirty="0" smtClean="0">
                <a:solidFill>
                  <a:schemeClr val="bg1">
                    <a:lumMod val="65000"/>
                  </a:schemeClr>
                </a:solidFill>
                <a:latin typeface="+mj-ea"/>
              </a:rPr>
              <a:t>제품 믹스 관리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1" name="TextBox 14"/>
          <p:cNvSpPr txBox="1">
            <a:spLocks noChangeArrowheads="1"/>
          </p:cNvSpPr>
          <p:nvPr/>
        </p:nvSpPr>
        <p:spPr bwMode="auto">
          <a:xfrm>
            <a:off x="901272" y="1077246"/>
            <a:ext cx="56514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제품계열넓이의 결정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(Product-Line Breadth Decision)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7182" name="Picture 27" descr="19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260" y="1167733"/>
            <a:ext cx="376237" cy="2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3" name="Rectangle 35"/>
          <p:cNvSpPr>
            <a:spLocks noChangeArrowheads="1"/>
          </p:cNvSpPr>
          <p:nvPr/>
        </p:nvSpPr>
        <p:spPr bwMode="auto">
          <a:xfrm>
            <a:off x="761554" y="1525493"/>
            <a:ext cx="7842695" cy="3991739"/>
          </a:xfrm>
          <a:prstGeom prst="rect">
            <a:avLst/>
          </a:prstGeom>
          <a:noFill/>
          <a:ln w="25400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184" name="직사각형 19"/>
          <p:cNvSpPr>
            <a:spLocks noChangeArrowheads="1"/>
          </p:cNvSpPr>
          <p:nvPr/>
        </p:nvSpPr>
        <p:spPr bwMode="auto">
          <a:xfrm>
            <a:off x="898536" y="1628800"/>
            <a:ext cx="7633904" cy="3577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>
              <a:lnSpc>
                <a:spcPct val="150000"/>
              </a:lnSpc>
            </a:pP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계열넓이확대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(line-stretching)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전략과 계열넓이축소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(line-retrenchment)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전략으로 구분</a:t>
            </a:r>
          </a:p>
          <a:p>
            <a:pPr marL="0" lvl="1">
              <a:lnSpc>
                <a:spcPct val="150000"/>
              </a:lnSpc>
            </a:pP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계열넓이확대전략</a:t>
            </a:r>
          </a:p>
          <a:p>
            <a:pPr marL="0" lvl="1">
              <a:lnSpc>
                <a:spcPct val="150000"/>
              </a:lnSpc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하향확대전략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기존의 고품질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고가격 제품에다 중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·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저가 제품을 추가하는 전략</a:t>
            </a:r>
          </a:p>
          <a:p>
            <a:pPr marL="0" lvl="1">
              <a:lnSpc>
                <a:spcPct val="150000"/>
              </a:lnSpc>
            </a:pP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      →  </a:t>
            </a: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ex) </a:t>
            </a:r>
            <a:r>
              <a:rPr lang="ko-KR" altLang="en-US" sz="1300" dirty="0" err="1" smtClean="0">
                <a:latin typeface="맑은 고딕" pitchFamily="50" charset="-127"/>
                <a:ea typeface="맑은 고딕" pitchFamily="50" charset="-127"/>
              </a:rPr>
              <a:t>에스콰이어의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Miss-Mr. 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중가 구두시장 개척</a:t>
            </a:r>
          </a:p>
          <a:p>
            <a:pPr marL="0" lvl="1">
              <a:lnSpc>
                <a:spcPct val="150000"/>
              </a:lnSpc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상향확대전략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기존의 대중제품에다 고급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대형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제품을 추가하는 전략</a:t>
            </a:r>
          </a:p>
          <a:p>
            <a:pPr marL="0" lvl="1">
              <a:lnSpc>
                <a:spcPct val="150000"/>
              </a:lnSpc>
            </a:pP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      → </a:t>
            </a: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ex) 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삼성전자의 ‘</a:t>
            </a:r>
            <a:r>
              <a:rPr lang="en-US" altLang="ko-KR" sz="1300" dirty="0" err="1" smtClean="0">
                <a:latin typeface="맑은 고딕" pitchFamily="50" charset="-127"/>
                <a:ea typeface="맑은 고딕" pitchFamily="50" charset="-127"/>
              </a:rPr>
              <a:t>Zipel</a:t>
            </a: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’ 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브랜드 도입</a:t>
            </a:r>
          </a:p>
          <a:p>
            <a:pPr marL="0" lvl="1">
              <a:lnSpc>
                <a:spcPct val="150000"/>
              </a:lnSpc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양면확대전략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중가시장에 </a:t>
            </a:r>
            <a:r>
              <a:rPr lang="ko-KR" altLang="en-US" sz="1400" dirty="0" err="1" smtClean="0">
                <a:latin typeface="맑은 고딕" pitchFamily="50" charset="-127"/>
                <a:ea typeface="맑은 고딕" pitchFamily="50" charset="-127"/>
              </a:rPr>
              <a:t>포지션된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기업이 저가와 고가의 제품들을 추가하는 전략</a:t>
            </a:r>
          </a:p>
          <a:p>
            <a:pPr marL="0" lvl="1">
              <a:lnSpc>
                <a:spcPct val="150000"/>
              </a:lnSpc>
            </a:pP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      → </a:t>
            </a: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ex) </a:t>
            </a:r>
            <a:r>
              <a:rPr lang="ko-KR" altLang="en-US" sz="1300" dirty="0" err="1" smtClean="0">
                <a:latin typeface="맑은 고딕" pitchFamily="50" charset="-127"/>
                <a:ea typeface="맑은 고딕" pitchFamily="50" charset="-127"/>
              </a:rPr>
              <a:t>에스에스패션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– 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고가제품인 ‘</a:t>
            </a:r>
            <a:r>
              <a:rPr lang="ko-KR" altLang="en-US" sz="1300" dirty="0" err="1" smtClean="0">
                <a:latin typeface="맑은 고딕" pitchFamily="50" charset="-127"/>
                <a:ea typeface="맑은 고딕" pitchFamily="50" charset="-127"/>
              </a:rPr>
              <a:t>입생로랑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’ </a:t>
            </a: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저가인 ‘</a:t>
            </a:r>
            <a:r>
              <a:rPr lang="ko-KR" altLang="en-US" sz="1300" dirty="0" err="1" smtClean="0">
                <a:latin typeface="맑은 고딕" pitchFamily="50" charset="-127"/>
                <a:ea typeface="맑은 고딕" pitchFamily="50" charset="-127"/>
              </a:rPr>
              <a:t>빌트모아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’ 출시</a:t>
            </a:r>
          </a:p>
          <a:p>
            <a:pPr marL="0" lvl="1">
              <a:lnSpc>
                <a:spcPct val="150000"/>
              </a:lnSpc>
            </a:pP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계열넓이축소전략</a:t>
            </a:r>
          </a:p>
          <a:p>
            <a:pPr marL="0" lvl="1">
              <a:lnSpc>
                <a:spcPct val="150000"/>
              </a:lnSpc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품목들의 다양성을 축소하여 계열의 넓이를 좁히는 전략</a:t>
            </a:r>
          </a:p>
          <a:p>
            <a:pPr marL="0" lvl="1">
              <a:lnSpc>
                <a:spcPct val="150000"/>
              </a:lnSpc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기존의 상표명을 관련 </a:t>
            </a:r>
            <a:r>
              <a:rPr lang="ko-KR" altLang="en-US" sz="1400" dirty="0" err="1" smtClean="0">
                <a:latin typeface="맑은 고딕" pitchFamily="50" charset="-127"/>
                <a:ea typeface="맑은 고딕" pitchFamily="50" charset="-127"/>
              </a:rPr>
              <a:t>제품군으로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확장한 전략이 실패할 경우 도입</a:t>
            </a:r>
            <a:endParaRPr lang="ko-KR" altLang="en-US" sz="14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6553200" y="6377282"/>
            <a:ext cx="2133600" cy="292078"/>
          </a:xfrm>
        </p:spPr>
        <p:txBody>
          <a:bodyPr/>
          <a:lstStyle/>
          <a:p>
            <a:pPr>
              <a:defRPr/>
            </a:pPr>
            <a:fld id="{2D02FCE8-F5BA-49AF-BC86-7C59EC8BBDCC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  <p:sp>
        <p:nvSpPr>
          <p:cNvPr id="49" name="제목 2"/>
          <p:cNvSpPr>
            <a:spLocks noGrp="1"/>
          </p:cNvSpPr>
          <p:nvPr>
            <p:ph type="title"/>
          </p:nvPr>
        </p:nvSpPr>
        <p:spPr bwMode="auto">
          <a:xfrm>
            <a:off x="539552" y="116632"/>
            <a:ext cx="5544616" cy="50405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lnSpc>
                <a:spcPct val="150000"/>
              </a:lnSpc>
              <a:defRPr/>
            </a:pPr>
            <a:r>
              <a:rPr lang="ko-KR" altLang="en-US" sz="2900" b="1" dirty="0" smtClean="0">
                <a:solidFill>
                  <a:schemeClr val="bg1">
                    <a:lumMod val="65000"/>
                  </a:schemeClr>
                </a:solidFill>
                <a:latin typeface="+mj-ea"/>
              </a:rPr>
              <a:t>제품 믹스 관리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6553200" y="6377282"/>
            <a:ext cx="2133600" cy="292078"/>
          </a:xfrm>
        </p:spPr>
        <p:txBody>
          <a:bodyPr/>
          <a:lstStyle/>
          <a:p>
            <a:pPr>
              <a:defRPr/>
            </a:pPr>
            <a:fld id="{2D02FCE8-F5BA-49AF-BC86-7C59EC8BBDCC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  <p:grpSp>
        <p:nvGrpSpPr>
          <p:cNvPr id="2" name="그룹 185"/>
          <p:cNvGrpSpPr/>
          <p:nvPr/>
        </p:nvGrpSpPr>
        <p:grpSpPr>
          <a:xfrm>
            <a:off x="395536" y="2348880"/>
            <a:ext cx="8424936" cy="2448272"/>
            <a:chOff x="650394" y="1500174"/>
            <a:chExt cx="7843211" cy="1833848"/>
          </a:xfrm>
        </p:grpSpPr>
        <p:sp>
          <p:nvSpPr>
            <p:cNvPr id="187" name="Line 28"/>
            <p:cNvSpPr>
              <a:spLocks noChangeShapeType="1"/>
            </p:cNvSpPr>
            <p:nvPr/>
          </p:nvSpPr>
          <p:spPr bwMode="auto">
            <a:xfrm>
              <a:off x="1008126" y="1567824"/>
              <a:ext cx="0" cy="1488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 sz="1300"/>
            </a:p>
          </p:txBody>
        </p:sp>
        <p:sp>
          <p:nvSpPr>
            <p:cNvPr id="188" name="Line 29"/>
            <p:cNvSpPr>
              <a:spLocks noChangeShapeType="1"/>
            </p:cNvSpPr>
            <p:nvPr/>
          </p:nvSpPr>
          <p:spPr bwMode="auto">
            <a:xfrm>
              <a:off x="1008126" y="3056120"/>
              <a:ext cx="198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 sz="1300"/>
            </a:p>
          </p:txBody>
        </p:sp>
        <p:sp>
          <p:nvSpPr>
            <p:cNvPr id="189" name="Text Box 37"/>
            <p:cNvSpPr txBox="1">
              <a:spLocks noChangeArrowheads="1"/>
            </p:cNvSpPr>
            <p:nvPr/>
          </p:nvSpPr>
          <p:spPr bwMode="auto">
            <a:xfrm>
              <a:off x="683737" y="1501331"/>
              <a:ext cx="338554" cy="245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ko-KR" altLang="en-US" sz="1200" b="1" dirty="0">
                  <a:latin typeface="굴림체" pitchFamily="49" charset="-127"/>
                  <a:ea typeface="굴림체" pitchFamily="49" charset="-127"/>
                </a:rPr>
                <a:t>고</a:t>
              </a:r>
            </a:p>
          </p:txBody>
        </p:sp>
        <p:sp>
          <p:nvSpPr>
            <p:cNvPr id="190" name="Text Box 38"/>
            <p:cNvSpPr txBox="1">
              <a:spLocks noChangeArrowheads="1"/>
            </p:cNvSpPr>
            <p:nvPr/>
          </p:nvSpPr>
          <p:spPr bwMode="auto">
            <a:xfrm>
              <a:off x="683737" y="2910966"/>
              <a:ext cx="338554" cy="245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ko-KR" altLang="en-US" sz="1200" b="1" dirty="0">
                  <a:latin typeface="굴림체" pitchFamily="49" charset="-127"/>
                  <a:ea typeface="굴림체" pitchFamily="49" charset="-127"/>
                </a:rPr>
                <a:t>저</a:t>
              </a:r>
            </a:p>
          </p:txBody>
        </p:sp>
        <p:sp>
          <p:nvSpPr>
            <p:cNvPr id="191" name="Text Box 39"/>
            <p:cNvSpPr txBox="1">
              <a:spLocks noChangeArrowheads="1"/>
            </p:cNvSpPr>
            <p:nvPr/>
          </p:nvSpPr>
          <p:spPr bwMode="auto">
            <a:xfrm>
              <a:off x="931926" y="3074442"/>
              <a:ext cx="338554" cy="245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ko-KR" altLang="en-US" sz="1200" b="1" dirty="0">
                  <a:latin typeface="굴림체" pitchFamily="49" charset="-127"/>
                  <a:ea typeface="굴림체" pitchFamily="49" charset="-127"/>
                </a:rPr>
                <a:t>저</a:t>
              </a:r>
            </a:p>
          </p:txBody>
        </p:sp>
        <p:sp>
          <p:nvSpPr>
            <p:cNvPr id="192" name="Text Box 40"/>
            <p:cNvSpPr txBox="1">
              <a:spLocks noChangeArrowheads="1"/>
            </p:cNvSpPr>
            <p:nvPr/>
          </p:nvSpPr>
          <p:spPr bwMode="auto">
            <a:xfrm>
              <a:off x="2779776" y="3074442"/>
              <a:ext cx="338554" cy="245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ko-KR" altLang="en-US" sz="1200" b="1">
                  <a:latin typeface="굴림체" pitchFamily="49" charset="-127"/>
                  <a:ea typeface="굴림체" pitchFamily="49" charset="-127"/>
                </a:rPr>
                <a:t>고</a:t>
              </a:r>
            </a:p>
          </p:txBody>
        </p:sp>
        <p:sp>
          <p:nvSpPr>
            <p:cNvPr id="193" name="Text Box 41"/>
            <p:cNvSpPr txBox="1">
              <a:spLocks noChangeArrowheads="1"/>
            </p:cNvSpPr>
            <p:nvPr/>
          </p:nvSpPr>
          <p:spPr bwMode="auto">
            <a:xfrm>
              <a:off x="650394" y="2000501"/>
              <a:ext cx="384721" cy="372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ko-KR" altLang="en-US" sz="1300" b="1">
                  <a:latin typeface="굴림체" pitchFamily="49" charset="-127"/>
                  <a:ea typeface="굴림체" pitchFamily="49" charset="-127"/>
                </a:rPr>
                <a:t>가격</a:t>
              </a:r>
            </a:p>
          </p:txBody>
        </p:sp>
        <p:sp>
          <p:nvSpPr>
            <p:cNvPr id="194" name="Text Box 42"/>
            <p:cNvSpPr txBox="1">
              <a:spLocks noChangeArrowheads="1"/>
            </p:cNvSpPr>
            <p:nvPr/>
          </p:nvSpPr>
          <p:spPr bwMode="auto">
            <a:xfrm>
              <a:off x="1779651" y="3074442"/>
              <a:ext cx="518091" cy="259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ko-KR" altLang="en-US" sz="1300" b="1">
                  <a:latin typeface="굴림체" pitchFamily="49" charset="-127"/>
                  <a:ea typeface="굴림체" pitchFamily="49" charset="-127"/>
                </a:rPr>
                <a:t>품질</a:t>
              </a:r>
            </a:p>
          </p:txBody>
        </p:sp>
        <p:sp>
          <p:nvSpPr>
            <p:cNvPr id="195" name="Line 46"/>
            <p:cNvSpPr>
              <a:spLocks noChangeShapeType="1"/>
            </p:cNvSpPr>
            <p:nvPr/>
          </p:nvSpPr>
          <p:spPr bwMode="auto">
            <a:xfrm>
              <a:off x="3643376" y="1576280"/>
              <a:ext cx="0" cy="1488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 sz="1300"/>
            </a:p>
          </p:txBody>
        </p:sp>
        <p:sp>
          <p:nvSpPr>
            <p:cNvPr id="196" name="Line 47"/>
            <p:cNvSpPr>
              <a:spLocks noChangeShapeType="1"/>
            </p:cNvSpPr>
            <p:nvPr/>
          </p:nvSpPr>
          <p:spPr bwMode="auto">
            <a:xfrm>
              <a:off x="3643376" y="3064576"/>
              <a:ext cx="198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 sz="1300"/>
            </a:p>
          </p:txBody>
        </p:sp>
        <p:sp>
          <p:nvSpPr>
            <p:cNvPr id="197" name="Text Box 48"/>
            <p:cNvSpPr txBox="1">
              <a:spLocks noChangeArrowheads="1"/>
            </p:cNvSpPr>
            <p:nvPr/>
          </p:nvSpPr>
          <p:spPr bwMode="auto">
            <a:xfrm>
              <a:off x="3318987" y="1509787"/>
              <a:ext cx="338554" cy="245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ko-KR" altLang="en-US" sz="1200" b="1" dirty="0">
                  <a:latin typeface="굴림체" pitchFamily="49" charset="-127"/>
                  <a:ea typeface="굴림체" pitchFamily="49" charset="-127"/>
                </a:rPr>
                <a:t>고</a:t>
              </a:r>
            </a:p>
          </p:txBody>
        </p:sp>
        <p:sp>
          <p:nvSpPr>
            <p:cNvPr id="198" name="Text Box 49"/>
            <p:cNvSpPr txBox="1">
              <a:spLocks noChangeArrowheads="1"/>
            </p:cNvSpPr>
            <p:nvPr/>
          </p:nvSpPr>
          <p:spPr bwMode="auto">
            <a:xfrm>
              <a:off x="3318987" y="2919422"/>
              <a:ext cx="338554" cy="245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ko-KR" altLang="en-US" sz="1200" b="1">
                  <a:latin typeface="굴림체" pitchFamily="49" charset="-127"/>
                  <a:ea typeface="굴림체" pitchFamily="49" charset="-127"/>
                </a:rPr>
                <a:t>저</a:t>
              </a:r>
            </a:p>
          </p:txBody>
        </p:sp>
        <p:sp>
          <p:nvSpPr>
            <p:cNvPr id="199" name="Text Box 50"/>
            <p:cNvSpPr txBox="1">
              <a:spLocks noChangeArrowheads="1"/>
            </p:cNvSpPr>
            <p:nvPr/>
          </p:nvSpPr>
          <p:spPr bwMode="auto">
            <a:xfrm>
              <a:off x="3567176" y="3074442"/>
              <a:ext cx="338554" cy="245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ko-KR" altLang="en-US" sz="1200" b="1">
                  <a:latin typeface="굴림체" pitchFamily="49" charset="-127"/>
                  <a:ea typeface="굴림체" pitchFamily="49" charset="-127"/>
                </a:rPr>
                <a:t>저</a:t>
              </a:r>
            </a:p>
          </p:txBody>
        </p:sp>
        <p:sp>
          <p:nvSpPr>
            <p:cNvPr id="200" name="Text Box 51"/>
            <p:cNvSpPr txBox="1">
              <a:spLocks noChangeArrowheads="1"/>
            </p:cNvSpPr>
            <p:nvPr/>
          </p:nvSpPr>
          <p:spPr bwMode="auto">
            <a:xfrm>
              <a:off x="5415026" y="3074442"/>
              <a:ext cx="338554" cy="245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ko-KR" altLang="en-US" sz="1200" b="1">
                  <a:latin typeface="굴림체" pitchFamily="49" charset="-127"/>
                  <a:ea typeface="굴림체" pitchFamily="49" charset="-127"/>
                </a:rPr>
                <a:t>고</a:t>
              </a:r>
            </a:p>
          </p:txBody>
        </p:sp>
        <p:sp>
          <p:nvSpPr>
            <p:cNvPr id="201" name="Text Box 52"/>
            <p:cNvSpPr txBox="1">
              <a:spLocks noChangeArrowheads="1"/>
            </p:cNvSpPr>
            <p:nvPr/>
          </p:nvSpPr>
          <p:spPr bwMode="auto">
            <a:xfrm>
              <a:off x="3285644" y="2008957"/>
              <a:ext cx="384721" cy="372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ko-KR" altLang="en-US" sz="1300" b="1">
                  <a:latin typeface="굴림체" pitchFamily="49" charset="-127"/>
                  <a:ea typeface="굴림체" pitchFamily="49" charset="-127"/>
                </a:rPr>
                <a:t>가격</a:t>
              </a:r>
            </a:p>
          </p:txBody>
        </p:sp>
        <p:sp>
          <p:nvSpPr>
            <p:cNvPr id="202" name="Text Box 53"/>
            <p:cNvSpPr txBox="1">
              <a:spLocks noChangeArrowheads="1"/>
            </p:cNvSpPr>
            <p:nvPr/>
          </p:nvSpPr>
          <p:spPr bwMode="auto">
            <a:xfrm>
              <a:off x="4414901" y="3074442"/>
              <a:ext cx="518091" cy="259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ko-KR" altLang="en-US" sz="1300" b="1" dirty="0">
                  <a:latin typeface="굴림체" pitchFamily="49" charset="-127"/>
                  <a:ea typeface="굴림체" pitchFamily="49" charset="-127"/>
                </a:rPr>
                <a:t>품질</a:t>
              </a:r>
            </a:p>
          </p:txBody>
        </p:sp>
        <p:sp>
          <p:nvSpPr>
            <p:cNvPr id="203" name="Line 56"/>
            <p:cNvSpPr>
              <a:spLocks noChangeShapeType="1"/>
            </p:cNvSpPr>
            <p:nvPr/>
          </p:nvSpPr>
          <p:spPr bwMode="auto">
            <a:xfrm>
              <a:off x="6383401" y="1573461"/>
              <a:ext cx="0" cy="1488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 sz="1300"/>
            </a:p>
          </p:txBody>
        </p:sp>
        <p:sp>
          <p:nvSpPr>
            <p:cNvPr id="204" name="Line 57"/>
            <p:cNvSpPr>
              <a:spLocks noChangeShapeType="1"/>
            </p:cNvSpPr>
            <p:nvPr/>
          </p:nvSpPr>
          <p:spPr bwMode="auto">
            <a:xfrm>
              <a:off x="6383401" y="3061757"/>
              <a:ext cx="198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 sz="1300"/>
            </a:p>
          </p:txBody>
        </p:sp>
        <p:sp>
          <p:nvSpPr>
            <p:cNvPr id="205" name="Text Box 58"/>
            <p:cNvSpPr txBox="1">
              <a:spLocks noChangeArrowheads="1"/>
            </p:cNvSpPr>
            <p:nvPr/>
          </p:nvSpPr>
          <p:spPr bwMode="auto">
            <a:xfrm>
              <a:off x="5996051" y="1506968"/>
              <a:ext cx="338554" cy="245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ko-KR" altLang="en-US" sz="1200" b="1" dirty="0">
                  <a:latin typeface="굴림체" pitchFamily="49" charset="-127"/>
                  <a:ea typeface="굴림체" pitchFamily="49" charset="-127"/>
                </a:rPr>
                <a:t>고</a:t>
              </a:r>
            </a:p>
          </p:txBody>
        </p:sp>
        <p:sp>
          <p:nvSpPr>
            <p:cNvPr id="206" name="Text Box 59"/>
            <p:cNvSpPr txBox="1">
              <a:spLocks noChangeArrowheads="1"/>
            </p:cNvSpPr>
            <p:nvPr/>
          </p:nvSpPr>
          <p:spPr bwMode="auto">
            <a:xfrm>
              <a:off x="6059012" y="2916603"/>
              <a:ext cx="338554" cy="245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ko-KR" altLang="en-US" sz="1200" b="1">
                  <a:latin typeface="굴림체" pitchFamily="49" charset="-127"/>
                  <a:ea typeface="굴림체" pitchFamily="49" charset="-127"/>
                </a:rPr>
                <a:t>저</a:t>
              </a:r>
            </a:p>
          </p:txBody>
        </p:sp>
        <p:sp>
          <p:nvSpPr>
            <p:cNvPr id="207" name="Text Box 60"/>
            <p:cNvSpPr txBox="1">
              <a:spLocks noChangeArrowheads="1"/>
            </p:cNvSpPr>
            <p:nvPr/>
          </p:nvSpPr>
          <p:spPr bwMode="auto">
            <a:xfrm>
              <a:off x="6307201" y="3074442"/>
              <a:ext cx="338554" cy="245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ko-KR" altLang="en-US" sz="1200" b="1" dirty="0">
                  <a:latin typeface="굴림체" pitchFamily="49" charset="-127"/>
                  <a:ea typeface="굴림체" pitchFamily="49" charset="-127"/>
                </a:rPr>
                <a:t>저</a:t>
              </a:r>
            </a:p>
          </p:txBody>
        </p:sp>
        <p:sp>
          <p:nvSpPr>
            <p:cNvPr id="208" name="Text Box 61"/>
            <p:cNvSpPr txBox="1">
              <a:spLocks noChangeArrowheads="1"/>
            </p:cNvSpPr>
            <p:nvPr/>
          </p:nvSpPr>
          <p:spPr bwMode="auto">
            <a:xfrm>
              <a:off x="8155051" y="3074442"/>
              <a:ext cx="338554" cy="245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ko-KR" altLang="en-US" sz="1200" b="1">
                  <a:latin typeface="굴림체" pitchFamily="49" charset="-127"/>
                  <a:ea typeface="굴림체" pitchFamily="49" charset="-127"/>
                </a:rPr>
                <a:t>고</a:t>
              </a:r>
            </a:p>
          </p:txBody>
        </p:sp>
        <p:sp>
          <p:nvSpPr>
            <p:cNvPr id="209" name="Text Box 62"/>
            <p:cNvSpPr txBox="1">
              <a:spLocks noChangeArrowheads="1"/>
            </p:cNvSpPr>
            <p:nvPr/>
          </p:nvSpPr>
          <p:spPr bwMode="auto">
            <a:xfrm>
              <a:off x="6025669" y="2006139"/>
              <a:ext cx="384721" cy="372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ko-KR" altLang="en-US" sz="1300" b="1" dirty="0">
                  <a:latin typeface="굴림체" pitchFamily="49" charset="-127"/>
                  <a:ea typeface="굴림체" pitchFamily="49" charset="-127"/>
                </a:rPr>
                <a:t>가격</a:t>
              </a:r>
            </a:p>
          </p:txBody>
        </p:sp>
        <p:sp>
          <p:nvSpPr>
            <p:cNvPr id="210" name="Text Box 63"/>
            <p:cNvSpPr txBox="1">
              <a:spLocks noChangeArrowheads="1"/>
            </p:cNvSpPr>
            <p:nvPr/>
          </p:nvSpPr>
          <p:spPr bwMode="auto">
            <a:xfrm>
              <a:off x="7154926" y="3074442"/>
              <a:ext cx="518091" cy="259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ko-KR" altLang="en-US" sz="1300" b="1">
                  <a:latin typeface="굴림체" pitchFamily="49" charset="-127"/>
                  <a:ea typeface="굴림체" pitchFamily="49" charset="-127"/>
                </a:rPr>
                <a:t>품질</a:t>
              </a:r>
            </a:p>
          </p:txBody>
        </p:sp>
        <p:sp>
          <p:nvSpPr>
            <p:cNvPr id="211" name="Rectangle 64"/>
            <p:cNvSpPr>
              <a:spLocks noChangeArrowheads="1"/>
            </p:cNvSpPr>
            <p:nvPr/>
          </p:nvSpPr>
          <p:spPr bwMode="auto">
            <a:xfrm>
              <a:off x="1138301" y="2678408"/>
              <a:ext cx="762000" cy="270599"/>
            </a:xfrm>
            <a:prstGeom prst="rect">
              <a:avLst/>
            </a:prstGeom>
            <a:solidFill>
              <a:srgbClr val="6B6BC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300" b="1" dirty="0">
                  <a:solidFill>
                    <a:schemeClr val="bg1"/>
                  </a:solidFill>
                  <a:latin typeface="굴림체" pitchFamily="49" charset="-127"/>
                  <a:ea typeface="굴림체" pitchFamily="49" charset="-127"/>
                </a:rPr>
                <a:t>신제품</a:t>
              </a:r>
            </a:p>
          </p:txBody>
        </p:sp>
        <p:sp>
          <p:nvSpPr>
            <p:cNvPr id="212" name="Rectangle 65"/>
            <p:cNvSpPr>
              <a:spLocks noChangeArrowheads="1"/>
            </p:cNvSpPr>
            <p:nvPr/>
          </p:nvSpPr>
          <p:spPr bwMode="auto">
            <a:xfrm>
              <a:off x="1693926" y="2109022"/>
              <a:ext cx="762000" cy="27059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300" b="1" dirty="0">
                  <a:latin typeface="굴림체" pitchFamily="49" charset="-127"/>
                  <a:ea typeface="굴림체" pitchFamily="49" charset="-127"/>
                </a:rPr>
                <a:t>현재제품</a:t>
              </a:r>
            </a:p>
          </p:txBody>
        </p:sp>
        <p:sp>
          <p:nvSpPr>
            <p:cNvPr id="213" name="Line 66"/>
            <p:cNvSpPr>
              <a:spLocks noChangeShapeType="1"/>
            </p:cNvSpPr>
            <p:nvPr/>
          </p:nvSpPr>
          <p:spPr bwMode="auto">
            <a:xfrm flipH="1">
              <a:off x="1617726" y="2379622"/>
              <a:ext cx="228600" cy="2705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 sz="1300"/>
            </a:p>
          </p:txBody>
        </p:sp>
        <p:sp>
          <p:nvSpPr>
            <p:cNvPr id="214" name="Rectangle 67"/>
            <p:cNvSpPr>
              <a:spLocks noChangeArrowheads="1"/>
            </p:cNvSpPr>
            <p:nvPr/>
          </p:nvSpPr>
          <p:spPr bwMode="auto">
            <a:xfrm>
              <a:off x="4338701" y="2109022"/>
              <a:ext cx="762000" cy="27059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300" b="1">
                  <a:latin typeface="굴림체" pitchFamily="49" charset="-127"/>
                  <a:ea typeface="굴림체" pitchFamily="49" charset="-127"/>
                </a:rPr>
                <a:t>현재제품</a:t>
              </a:r>
            </a:p>
          </p:txBody>
        </p:sp>
        <p:sp>
          <p:nvSpPr>
            <p:cNvPr id="215" name="Rectangle 68"/>
            <p:cNvSpPr>
              <a:spLocks noChangeArrowheads="1"/>
            </p:cNvSpPr>
            <p:nvPr/>
          </p:nvSpPr>
          <p:spPr bwMode="auto">
            <a:xfrm>
              <a:off x="4894326" y="1539636"/>
              <a:ext cx="762000" cy="270599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300" b="1">
                  <a:latin typeface="굴림체" pitchFamily="49" charset="-127"/>
                  <a:ea typeface="굴림체" pitchFamily="49" charset="-127"/>
                </a:rPr>
                <a:t>신제품</a:t>
              </a:r>
            </a:p>
          </p:txBody>
        </p:sp>
        <p:sp>
          <p:nvSpPr>
            <p:cNvPr id="216" name="Line 69"/>
            <p:cNvSpPr>
              <a:spLocks noChangeShapeType="1"/>
            </p:cNvSpPr>
            <p:nvPr/>
          </p:nvSpPr>
          <p:spPr bwMode="auto">
            <a:xfrm flipH="1">
              <a:off x="4807014" y="1829967"/>
              <a:ext cx="228600" cy="2705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ko-KR" altLang="en-US" sz="1300"/>
            </a:p>
          </p:txBody>
        </p:sp>
        <p:sp>
          <p:nvSpPr>
            <p:cNvPr id="217" name="Rectangle 70"/>
            <p:cNvSpPr>
              <a:spLocks noChangeArrowheads="1"/>
            </p:cNvSpPr>
            <p:nvPr/>
          </p:nvSpPr>
          <p:spPr bwMode="auto">
            <a:xfrm>
              <a:off x="6494526" y="2678408"/>
              <a:ext cx="762000" cy="270599"/>
            </a:xfrm>
            <a:prstGeom prst="rect">
              <a:avLst/>
            </a:prstGeom>
            <a:solidFill>
              <a:srgbClr val="6B6BC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300" b="1">
                  <a:solidFill>
                    <a:schemeClr val="bg1"/>
                  </a:solidFill>
                  <a:latin typeface="굴림체" pitchFamily="49" charset="-127"/>
                  <a:ea typeface="굴림체" pitchFamily="49" charset="-127"/>
                </a:rPr>
                <a:t>신제품</a:t>
              </a:r>
            </a:p>
          </p:txBody>
        </p:sp>
        <p:sp>
          <p:nvSpPr>
            <p:cNvPr id="218" name="Rectangle 71"/>
            <p:cNvSpPr>
              <a:spLocks noChangeArrowheads="1"/>
            </p:cNvSpPr>
            <p:nvPr/>
          </p:nvSpPr>
          <p:spPr bwMode="auto">
            <a:xfrm>
              <a:off x="7050151" y="2109022"/>
              <a:ext cx="762000" cy="27059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300" b="1">
                  <a:latin typeface="굴림체" pitchFamily="49" charset="-127"/>
                  <a:ea typeface="굴림체" pitchFamily="49" charset="-127"/>
                </a:rPr>
                <a:t>현재제품</a:t>
              </a:r>
            </a:p>
          </p:txBody>
        </p:sp>
        <p:sp>
          <p:nvSpPr>
            <p:cNvPr id="219" name="Line 72"/>
            <p:cNvSpPr>
              <a:spLocks noChangeShapeType="1"/>
            </p:cNvSpPr>
            <p:nvPr/>
          </p:nvSpPr>
          <p:spPr bwMode="auto">
            <a:xfrm flipH="1">
              <a:off x="6973951" y="2379622"/>
              <a:ext cx="228600" cy="2705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 sz="1300"/>
            </a:p>
          </p:txBody>
        </p:sp>
        <p:sp>
          <p:nvSpPr>
            <p:cNvPr id="220" name="Rectangle 73"/>
            <p:cNvSpPr>
              <a:spLocks noChangeArrowheads="1"/>
            </p:cNvSpPr>
            <p:nvPr/>
          </p:nvSpPr>
          <p:spPr bwMode="auto">
            <a:xfrm>
              <a:off x="7637526" y="1500174"/>
              <a:ext cx="762000" cy="270599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300" b="1">
                  <a:latin typeface="굴림체" pitchFamily="49" charset="-127"/>
                  <a:ea typeface="굴림체" pitchFamily="49" charset="-127"/>
                </a:rPr>
                <a:t>신제품</a:t>
              </a:r>
            </a:p>
          </p:txBody>
        </p:sp>
        <p:sp>
          <p:nvSpPr>
            <p:cNvPr id="221" name="Line 74"/>
            <p:cNvSpPr>
              <a:spLocks noChangeShapeType="1"/>
            </p:cNvSpPr>
            <p:nvPr/>
          </p:nvSpPr>
          <p:spPr bwMode="auto">
            <a:xfrm flipV="1">
              <a:off x="7485126" y="1770773"/>
              <a:ext cx="304800" cy="3382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 sz="1300"/>
            </a:p>
          </p:txBody>
        </p:sp>
      </p:grpSp>
      <p:sp>
        <p:nvSpPr>
          <p:cNvPr id="222" name="Text Box 75"/>
          <p:cNvSpPr txBox="1">
            <a:spLocks noChangeArrowheads="1"/>
          </p:cNvSpPr>
          <p:nvPr/>
        </p:nvSpPr>
        <p:spPr bwMode="auto">
          <a:xfrm>
            <a:off x="1259632" y="4894922"/>
            <a:ext cx="130305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500" b="1" dirty="0">
                <a:latin typeface="굴림체" pitchFamily="49" charset="-127"/>
                <a:ea typeface="굴림체" pitchFamily="49" charset="-127"/>
              </a:rPr>
              <a:t>&lt;</a:t>
            </a:r>
            <a:r>
              <a:rPr lang="ko-KR" altLang="en-US" sz="1500" b="1" dirty="0">
                <a:latin typeface="굴림체" pitchFamily="49" charset="-127"/>
                <a:ea typeface="굴림체" pitchFamily="49" charset="-127"/>
              </a:rPr>
              <a:t>하향확대</a:t>
            </a:r>
            <a:r>
              <a:rPr lang="en-US" altLang="ko-KR" sz="1500" b="1" dirty="0">
                <a:latin typeface="굴림체" pitchFamily="49" charset="-127"/>
                <a:ea typeface="굴림체" pitchFamily="49" charset="-127"/>
              </a:rPr>
              <a:t>&gt;</a:t>
            </a:r>
          </a:p>
        </p:txBody>
      </p:sp>
      <p:sp>
        <p:nvSpPr>
          <p:cNvPr id="223" name="Text Box 76"/>
          <p:cNvSpPr txBox="1">
            <a:spLocks noChangeArrowheads="1"/>
          </p:cNvSpPr>
          <p:nvPr/>
        </p:nvSpPr>
        <p:spPr bwMode="auto">
          <a:xfrm>
            <a:off x="4133043" y="4906035"/>
            <a:ext cx="130305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500" b="1">
                <a:latin typeface="굴림체" pitchFamily="49" charset="-127"/>
                <a:ea typeface="굴림체" pitchFamily="49" charset="-127"/>
              </a:rPr>
              <a:t>&lt;</a:t>
            </a:r>
            <a:r>
              <a:rPr lang="ko-KR" altLang="en-US" sz="1500" b="1">
                <a:latin typeface="굴림체" pitchFamily="49" charset="-127"/>
                <a:ea typeface="굴림체" pitchFamily="49" charset="-127"/>
              </a:rPr>
              <a:t>상향확대</a:t>
            </a:r>
            <a:r>
              <a:rPr lang="en-US" altLang="ko-KR" sz="1500" b="1">
                <a:latin typeface="굴림체" pitchFamily="49" charset="-127"/>
                <a:ea typeface="굴림체" pitchFamily="49" charset="-127"/>
              </a:rPr>
              <a:t>&gt;</a:t>
            </a:r>
          </a:p>
        </p:txBody>
      </p:sp>
      <p:sp>
        <p:nvSpPr>
          <p:cNvPr id="224" name="Text Box 77"/>
          <p:cNvSpPr txBox="1">
            <a:spLocks noChangeArrowheads="1"/>
          </p:cNvSpPr>
          <p:nvPr/>
        </p:nvSpPr>
        <p:spPr bwMode="auto">
          <a:xfrm>
            <a:off x="7085371" y="4893335"/>
            <a:ext cx="130305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500" b="1" dirty="0">
                <a:latin typeface="굴림체" pitchFamily="49" charset="-127"/>
                <a:ea typeface="굴림체" pitchFamily="49" charset="-127"/>
              </a:rPr>
              <a:t>&lt;</a:t>
            </a:r>
            <a:r>
              <a:rPr lang="ko-KR" altLang="en-US" sz="1500" b="1" dirty="0">
                <a:latin typeface="굴림체" pitchFamily="49" charset="-127"/>
                <a:ea typeface="굴림체" pitchFamily="49" charset="-127"/>
              </a:rPr>
              <a:t>양면확대</a:t>
            </a:r>
            <a:r>
              <a:rPr lang="en-US" altLang="ko-KR" sz="1500" b="1" dirty="0">
                <a:latin typeface="굴림체" pitchFamily="49" charset="-127"/>
                <a:ea typeface="굴림체" pitchFamily="49" charset="-127"/>
              </a:rPr>
              <a:t>&gt;</a:t>
            </a:r>
          </a:p>
        </p:txBody>
      </p:sp>
      <p:sp>
        <p:nvSpPr>
          <p:cNvPr id="225" name="Text Box 27"/>
          <p:cNvSpPr txBox="1">
            <a:spLocks noChangeArrowheads="1"/>
          </p:cNvSpPr>
          <p:nvPr/>
        </p:nvSpPr>
        <p:spPr bwMode="auto">
          <a:xfrm>
            <a:off x="2627784" y="1772816"/>
            <a:ext cx="3744416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700" b="1" dirty="0" smtClean="0">
                <a:latin typeface="맑은 고딕" pitchFamily="50" charset="-127"/>
                <a:ea typeface="맑은 고딕" pitchFamily="50" charset="-127"/>
              </a:rPr>
              <a:t>&lt; </a:t>
            </a:r>
            <a:r>
              <a:rPr lang="ko-KR" altLang="en-US" sz="1700" b="1" dirty="0" smtClean="0">
                <a:latin typeface="맑은 고딕" pitchFamily="50" charset="-127"/>
                <a:ea typeface="맑은 고딕" pitchFamily="50" charset="-127"/>
              </a:rPr>
              <a:t>제품계열넓이 </a:t>
            </a:r>
            <a:r>
              <a:rPr lang="ko-KR" altLang="en-US" sz="1700" b="1" dirty="0">
                <a:latin typeface="맑은 고딕" pitchFamily="50" charset="-127"/>
                <a:ea typeface="맑은 고딕" pitchFamily="50" charset="-127"/>
              </a:rPr>
              <a:t>확대전략의 </a:t>
            </a:r>
            <a:r>
              <a:rPr lang="ko-KR" altLang="en-US" sz="1700" b="1" dirty="0" smtClean="0">
                <a:latin typeface="맑은 고딕" pitchFamily="50" charset="-127"/>
                <a:ea typeface="맑은 고딕" pitchFamily="50" charset="-127"/>
              </a:rPr>
              <a:t>유형 </a:t>
            </a:r>
            <a:r>
              <a:rPr lang="en-US" altLang="ko-KR" sz="1700" b="1" dirty="0" smtClean="0">
                <a:latin typeface="맑은 고딕" pitchFamily="50" charset="-127"/>
                <a:ea typeface="맑은 고딕" pitchFamily="50" charset="-127"/>
              </a:rPr>
              <a:t>&gt;</a:t>
            </a:r>
            <a:endParaRPr lang="ko-KR" altLang="en-US" sz="17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9" name="제목 2"/>
          <p:cNvSpPr>
            <a:spLocks noGrp="1"/>
          </p:cNvSpPr>
          <p:nvPr>
            <p:ph type="title"/>
          </p:nvPr>
        </p:nvSpPr>
        <p:spPr bwMode="auto">
          <a:xfrm>
            <a:off x="539552" y="116632"/>
            <a:ext cx="5544616" cy="50405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lnSpc>
                <a:spcPct val="150000"/>
              </a:lnSpc>
              <a:defRPr/>
            </a:pPr>
            <a:r>
              <a:rPr lang="ko-KR" altLang="en-US" sz="2900" b="1" dirty="0" smtClean="0">
                <a:solidFill>
                  <a:schemeClr val="bg1">
                    <a:lumMod val="65000"/>
                  </a:schemeClr>
                </a:solidFill>
                <a:latin typeface="+mj-ea"/>
              </a:rPr>
              <a:t>제품 믹스 관리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1259632" y="2132856"/>
            <a:ext cx="6768752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250000"/>
              </a:lnSpc>
            </a:pPr>
            <a:r>
              <a:rPr lang="en-US" altLang="ko-KR" sz="1600" b="1" dirty="0" smtClean="0">
                <a:solidFill>
                  <a:prstClr val="black"/>
                </a:solidFill>
              </a:rPr>
              <a:t>• </a:t>
            </a:r>
            <a:r>
              <a:rPr lang="ko-KR" altLang="en-US" sz="1600" b="1" dirty="0" smtClean="0">
                <a:solidFill>
                  <a:prstClr val="black"/>
                </a:solidFill>
              </a:rPr>
              <a:t>제품의 구성과 구성요소</a:t>
            </a:r>
            <a:endParaRPr lang="en-US" altLang="ko-KR" sz="1600" b="1" dirty="0" smtClean="0">
              <a:solidFill>
                <a:prstClr val="black"/>
              </a:solidFill>
            </a:endParaRPr>
          </a:p>
          <a:p>
            <a:pPr>
              <a:lnSpc>
                <a:spcPct val="250000"/>
              </a:lnSpc>
            </a:pPr>
            <a:r>
              <a:rPr lang="en-US" altLang="ko-KR" sz="1600" b="1" dirty="0" smtClean="0">
                <a:solidFill>
                  <a:prstClr val="black"/>
                </a:solidFill>
              </a:rPr>
              <a:t> : </a:t>
            </a:r>
            <a:r>
              <a:rPr lang="ko-KR" altLang="en-US" sz="1600" b="1" dirty="0" smtClean="0">
                <a:solidFill>
                  <a:prstClr val="black"/>
                </a:solidFill>
              </a:rPr>
              <a:t>핵심제품</a:t>
            </a:r>
            <a:r>
              <a:rPr lang="en-US" altLang="ko-KR" sz="1600" b="1" dirty="0" smtClean="0">
                <a:solidFill>
                  <a:prstClr val="black"/>
                </a:solidFill>
              </a:rPr>
              <a:t>, </a:t>
            </a:r>
            <a:r>
              <a:rPr lang="ko-KR" altLang="en-US" sz="1600" b="1" dirty="0" smtClean="0">
                <a:solidFill>
                  <a:prstClr val="black"/>
                </a:solidFill>
              </a:rPr>
              <a:t>유형제품</a:t>
            </a:r>
            <a:r>
              <a:rPr lang="en-US" altLang="ko-KR" sz="1600" b="1" dirty="0" smtClean="0">
                <a:solidFill>
                  <a:prstClr val="black"/>
                </a:solidFill>
              </a:rPr>
              <a:t>, </a:t>
            </a:r>
            <a:r>
              <a:rPr lang="ko-KR" altLang="en-US" sz="1600" b="1" dirty="0" smtClean="0">
                <a:solidFill>
                  <a:prstClr val="black"/>
                </a:solidFill>
              </a:rPr>
              <a:t>확장제품</a:t>
            </a:r>
            <a:endParaRPr lang="en-US" altLang="ko-KR" sz="1600" b="1" dirty="0" smtClean="0">
              <a:solidFill>
                <a:prstClr val="black"/>
              </a:solidFill>
            </a:endParaRPr>
          </a:p>
          <a:p>
            <a:pPr>
              <a:lnSpc>
                <a:spcPct val="250000"/>
              </a:lnSpc>
            </a:pPr>
            <a:r>
              <a:rPr lang="en-US" altLang="ko-KR" sz="1600" b="1" dirty="0" smtClean="0">
                <a:solidFill>
                  <a:prstClr val="black"/>
                </a:solidFill>
              </a:rPr>
              <a:t>• </a:t>
            </a:r>
            <a:r>
              <a:rPr lang="ko-KR" altLang="en-US" sz="1600" b="1" dirty="0" smtClean="0">
                <a:solidFill>
                  <a:prstClr val="black"/>
                </a:solidFill>
              </a:rPr>
              <a:t>제품의 분류 </a:t>
            </a:r>
            <a:r>
              <a:rPr lang="en-US" altLang="ko-KR" sz="1600" b="1" dirty="0" smtClean="0">
                <a:solidFill>
                  <a:prstClr val="black"/>
                </a:solidFill>
              </a:rPr>
              <a:t>(</a:t>
            </a:r>
            <a:r>
              <a:rPr lang="ko-KR" altLang="en-US" sz="1600" b="1" dirty="0" smtClean="0">
                <a:solidFill>
                  <a:prstClr val="black"/>
                </a:solidFill>
              </a:rPr>
              <a:t>소비재</a:t>
            </a:r>
            <a:r>
              <a:rPr lang="en-US" altLang="ko-KR" sz="1600" b="1" dirty="0" smtClean="0">
                <a:solidFill>
                  <a:prstClr val="black"/>
                </a:solidFill>
              </a:rPr>
              <a:t>)</a:t>
            </a:r>
          </a:p>
          <a:p>
            <a:pPr>
              <a:lnSpc>
                <a:spcPct val="250000"/>
              </a:lnSpc>
            </a:pPr>
            <a:r>
              <a:rPr lang="en-US" altLang="ko-KR" sz="1600" b="1" dirty="0" smtClean="0">
                <a:solidFill>
                  <a:prstClr val="black"/>
                </a:solidFill>
              </a:rPr>
              <a:t> : </a:t>
            </a:r>
            <a:r>
              <a:rPr lang="ko-KR" altLang="en-US" sz="1600" b="1" dirty="0" smtClean="0">
                <a:solidFill>
                  <a:prstClr val="black"/>
                </a:solidFill>
              </a:rPr>
              <a:t>편의품</a:t>
            </a:r>
            <a:r>
              <a:rPr lang="en-US" altLang="ko-KR" sz="1600" b="1" dirty="0" smtClean="0">
                <a:solidFill>
                  <a:prstClr val="black"/>
                </a:solidFill>
              </a:rPr>
              <a:t>, </a:t>
            </a:r>
            <a:r>
              <a:rPr lang="ko-KR" altLang="en-US" sz="1600" b="1" dirty="0" smtClean="0">
                <a:solidFill>
                  <a:prstClr val="black"/>
                </a:solidFill>
              </a:rPr>
              <a:t>선매품</a:t>
            </a:r>
            <a:r>
              <a:rPr lang="en-US" altLang="ko-KR" sz="1600" b="1" dirty="0" smtClean="0">
                <a:solidFill>
                  <a:prstClr val="black"/>
                </a:solidFill>
              </a:rPr>
              <a:t>, </a:t>
            </a:r>
            <a:r>
              <a:rPr lang="ko-KR" altLang="en-US" sz="1600" b="1" dirty="0" err="1" smtClean="0">
                <a:solidFill>
                  <a:prstClr val="black"/>
                </a:solidFill>
              </a:rPr>
              <a:t>전문품</a:t>
            </a:r>
            <a:endParaRPr lang="en-US" altLang="ko-KR" sz="1600" b="1" dirty="0" smtClean="0">
              <a:solidFill>
                <a:prstClr val="black"/>
              </a:solidFill>
            </a:endParaRPr>
          </a:p>
          <a:p>
            <a:pPr>
              <a:lnSpc>
                <a:spcPct val="250000"/>
              </a:lnSpc>
            </a:pPr>
            <a:r>
              <a:rPr lang="en-US" altLang="ko-KR" sz="1600" b="1" dirty="0" smtClean="0">
                <a:solidFill>
                  <a:prstClr val="black"/>
                </a:solidFill>
              </a:rPr>
              <a:t>• </a:t>
            </a:r>
            <a:r>
              <a:rPr lang="ko-KR" altLang="en-US" sz="1600" b="1" dirty="0" smtClean="0">
                <a:solidFill>
                  <a:prstClr val="black"/>
                </a:solidFill>
              </a:rPr>
              <a:t>제품믹스관리</a:t>
            </a:r>
            <a:endParaRPr lang="en-US" altLang="ko-KR" sz="1600" b="1" dirty="0" smtClean="0">
              <a:solidFill>
                <a:prstClr val="black"/>
              </a:solidFill>
            </a:endParaRPr>
          </a:p>
          <a:p>
            <a:pPr>
              <a:lnSpc>
                <a:spcPct val="250000"/>
              </a:lnSpc>
            </a:pPr>
            <a:r>
              <a:rPr lang="en-US" altLang="ko-KR" sz="1600" b="1" dirty="0" smtClean="0">
                <a:solidFill>
                  <a:prstClr val="black"/>
                </a:solidFill>
              </a:rPr>
              <a:t> : </a:t>
            </a:r>
            <a:r>
              <a:rPr lang="ko-KR" altLang="en-US" sz="1600" b="1" dirty="0" smtClean="0">
                <a:solidFill>
                  <a:prstClr val="black"/>
                </a:solidFill>
              </a:rPr>
              <a:t>제품계열의 넓이</a:t>
            </a:r>
            <a:r>
              <a:rPr lang="en-US" altLang="ko-KR" sz="1600" b="1" dirty="0" smtClean="0">
                <a:solidFill>
                  <a:prstClr val="black"/>
                </a:solidFill>
              </a:rPr>
              <a:t>, </a:t>
            </a:r>
            <a:r>
              <a:rPr lang="ko-KR" altLang="en-US" sz="1600" b="1" dirty="0" smtClean="0">
                <a:solidFill>
                  <a:prstClr val="black"/>
                </a:solidFill>
              </a:rPr>
              <a:t>길이</a:t>
            </a:r>
            <a:r>
              <a:rPr lang="en-US" altLang="ko-KR" sz="1600" b="1" dirty="0" smtClean="0">
                <a:solidFill>
                  <a:prstClr val="black"/>
                </a:solidFill>
              </a:rPr>
              <a:t>, </a:t>
            </a:r>
            <a:r>
              <a:rPr lang="ko-KR" altLang="en-US" sz="1600" b="1" dirty="0" smtClean="0">
                <a:solidFill>
                  <a:prstClr val="black"/>
                </a:solidFill>
              </a:rPr>
              <a:t>깊이</a:t>
            </a:r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885380" y="1444714"/>
            <a:ext cx="12334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2000" b="1" dirty="0" smtClean="0">
                <a:solidFill>
                  <a:prstClr val="black"/>
                </a:solidFill>
                <a:latin typeface="굴림" pitchFamily="50" charset="-127"/>
                <a:ea typeface="굴림" pitchFamily="50" charset="-127"/>
              </a:rPr>
              <a:t>contents</a:t>
            </a:r>
            <a:endParaRPr kumimoji="1" lang="ko-KR" altLang="en-US" sz="2000" b="1" dirty="0">
              <a:solidFill>
                <a:srgbClr val="000000"/>
              </a:solidFill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2" name="Picture 27" descr="19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150" y="1575272"/>
            <a:ext cx="376237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35"/>
          <p:cNvSpPr>
            <a:spLocks noChangeArrowheads="1"/>
          </p:cNvSpPr>
          <p:nvPr/>
        </p:nvSpPr>
        <p:spPr bwMode="auto">
          <a:xfrm>
            <a:off x="899592" y="2060848"/>
            <a:ext cx="7704856" cy="4032448"/>
          </a:xfrm>
          <a:prstGeom prst="rect">
            <a:avLst/>
          </a:prstGeom>
          <a:noFill/>
          <a:ln w="25400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dirty="0">
              <a:solidFill>
                <a:srgbClr val="000000"/>
              </a:solidFill>
            </a:endParaRPr>
          </a:p>
        </p:txBody>
      </p:sp>
      <p:sp>
        <p:nvSpPr>
          <p:cNvPr id="10" name="제목 2"/>
          <p:cNvSpPr>
            <a:spLocks noGrp="1"/>
          </p:cNvSpPr>
          <p:nvPr>
            <p:ph type="title"/>
          </p:nvPr>
        </p:nvSpPr>
        <p:spPr bwMode="auto">
          <a:xfrm>
            <a:off x="539552" y="116632"/>
            <a:ext cx="5544616" cy="50405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lnSpc>
                <a:spcPct val="150000"/>
              </a:lnSpc>
              <a:defRPr/>
            </a:pPr>
            <a:r>
              <a:rPr lang="ko-KR" altLang="en-US" sz="2900" b="1" dirty="0" smtClean="0">
                <a:solidFill>
                  <a:schemeClr val="bg1">
                    <a:lumMod val="65000"/>
                  </a:schemeClr>
                </a:solidFill>
                <a:latin typeface="+mj-ea"/>
              </a:rPr>
              <a:t>제 품 관 리</a:t>
            </a:r>
            <a:r>
              <a:rPr lang="ko-KR" altLang="en-US" sz="2900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ko-KR" altLang="en-US" sz="2900" b="1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ko-KR" altLang="en-US" sz="2900" b="1" dirty="0" smtClean="0">
              <a:solidFill>
                <a:schemeClr val="bg1">
                  <a:lumMod val="50000"/>
                </a:schemeClr>
              </a:solidFill>
              <a:latin typeface="+mj-ea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0AF62-99B4-4144-A718-997F45671110}" type="slidenum">
              <a:rPr lang="ko-KR" alt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Rectangle 35"/>
          <p:cNvSpPr>
            <a:spLocks noChangeArrowheads="1"/>
          </p:cNvSpPr>
          <p:nvPr/>
        </p:nvSpPr>
        <p:spPr bwMode="auto">
          <a:xfrm>
            <a:off x="395536" y="1268760"/>
            <a:ext cx="8208714" cy="4968552"/>
          </a:xfrm>
          <a:prstGeom prst="rect">
            <a:avLst/>
          </a:prstGeom>
          <a:noFill/>
          <a:ln w="25400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6553200" y="6429396"/>
            <a:ext cx="2133600" cy="292078"/>
          </a:xfrm>
        </p:spPr>
        <p:txBody>
          <a:bodyPr/>
          <a:lstStyle/>
          <a:p>
            <a:pPr>
              <a:defRPr/>
            </a:pPr>
            <a:fld id="{2D02FCE8-F5BA-49AF-BC86-7C59EC8BBDCC}" type="slidenum">
              <a:rPr lang="en-US" altLang="ko-K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altLang="ko-KR" dirty="0">
              <a:solidFill>
                <a:prstClr val="black"/>
              </a:solidFill>
            </a:endParaRPr>
          </a:p>
        </p:txBody>
      </p:sp>
      <p:sp>
        <p:nvSpPr>
          <p:cNvPr id="13" name="제목 2"/>
          <p:cNvSpPr>
            <a:spLocks noGrp="1"/>
          </p:cNvSpPr>
          <p:nvPr>
            <p:ph type="title"/>
          </p:nvPr>
        </p:nvSpPr>
        <p:spPr bwMode="auto">
          <a:xfrm>
            <a:off x="539552" y="116632"/>
            <a:ext cx="5544616" cy="50405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lnSpc>
                <a:spcPct val="150000"/>
              </a:lnSpc>
              <a:defRPr/>
            </a:pPr>
            <a:r>
              <a:rPr lang="ko-KR" altLang="en-US" sz="2900" b="1" dirty="0" smtClean="0">
                <a:solidFill>
                  <a:schemeClr val="bg1">
                    <a:lumMod val="65000"/>
                  </a:schemeClr>
                </a:solidFill>
                <a:latin typeface="+mj-ea"/>
              </a:rPr>
              <a:t>제 품 관 리</a:t>
            </a:r>
          </a:p>
        </p:txBody>
      </p:sp>
      <p:graphicFrame>
        <p:nvGraphicFramePr>
          <p:cNvPr id="14" name="표 13"/>
          <p:cNvGraphicFramePr>
            <a:graphicFrameLocks noGrp="1"/>
          </p:cNvGraphicFramePr>
          <p:nvPr/>
        </p:nvGraphicFramePr>
        <p:xfrm>
          <a:off x="899592" y="1772816"/>
          <a:ext cx="7200799" cy="2952328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78535"/>
                <a:gridCol w="680466"/>
                <a:gridCol w="5641798"/>
              </a:tblGrid>
              <a:tr h="636332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/>
                        <a:t>기능적</a:t>
                      </a:r>
                      <a:endParaRPr lang="ko-KR" altLang="en-US" sz="15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45078" marR="45078" marT="12463" marB="12463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/>
                        <a:t>제품</a:t>
                      </a:r>
                      <a:endParaRPr lang="ko-KR" altLang="en-US" sz="15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45078" marR="45078" marT="12463" marB="12463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/>
                        <a:t>소비자의 기능적 욕구를 만족시켜주는 제품</a:t>
                      </a:r>
                      <a:endParaRPr lang="ko-KR" altLang="en-US" sz="15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45078" marR="45078" marT="12463" marB="12463" anchor="ctr"/>
                </a:tc>
              </a:tr>
              <a:tr h="71073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 err="1"/>
                        <a:t>소구</a:t>
                      </a:r>
                      <a:endParaRPr lang="ko-KR" altLang="en-US" sz="15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45078" marR="45078" marT="12463" marB="12463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/>
                        <a:t>객관적 근거를 </a:t>
                      </a:r>
                      <a:r>
                        <a:rPr lang="ko-KR" altLang="en-US" sz="1500" kern="0" spc="0" dirty="0" err="1"/>
                        <a:t>제시함으로서</a:t>
                      </a:r>
                      <a:r>
                        <a:rPr lang="ko-KR" altLang="en-US" sz="1500" kern="0" spc="0" dirty="0"/>
                        <a:t> 표적소비자에게 </a:t>
                      </a:r>
                      <a:endParaRPr lang="en-US" altLang="ko-KR" sz="1500" kern="0" spc="0" dirty="0" smtClean="0"/>
                    </a:p>
                    <a:p>
                      <a:pPr marL="0" marR="0" indent="0" algn="ctr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 smtClean="0"/>
                        <a:t>자신의 </a:t>
                      </a:r>
                      <a:r>
                        <a:rPr lang="ko-KR" altLang="en-US" sz="1500" kern="0" spc="0" dirty="0"/>
                        <a:t>제품에 대한 지식과 정보를 제공하는 전략</a:t>
                      </a:r>
                      <a:endParaRPr lang="ko-KR" altLang="en-US" sz="15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45078" marR="45078" marT="12463" marB="12463" anchor="ctr"/>
                </a:tc>
              </a:tr>
              <a:tr h="790668">
                <a:tc row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/>
                        <a:t>감각적</a:t>
                      </a:r>
                      <a:endParaRPr lang="ko-KR" altLang="en-US" sz="15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45078" marR="45078" marT="12463" marB="12463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/>
                        <a:t>제품</a:t>
                      </a:r>
                      <a:endParaRPr lang="ko-KR" altLang="en-US" sz="15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45078" marR="45078" marT="12463" marB="12463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/>
                        <a:t>제품 사용과정에서 즐거운 느낌을 경험하고자 하는 </a:t>
                      </a:r>
                      <a:endParaRPr lang="en-US" altLang="ko-KR" sz="1500" kern="0" spc="0" dirty="0" smtClean="0"/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 smtClean="0"/>
                        <a:t>욕구를 </a:t>
                      </a:r>
                      <a:r>
                        <a:rPr lang="ko-KR" altLang="en-US" sz="1500" kern="0" spc="0" dirty="0"/>
                        <a:t>만족시켜주는 제품</a:t>
                      </a:r>
                      <a:endParaRPr lang="ko-KR" altLang="en-US" sz="15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45078" marR="45078" marT="12463" marB="12463" anchor="ctr"/>
                </a:tc>
              </a:tr>
              <a:tr h="81458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 err="1"/>
                        <a:t>소구</a:t>
                      </a:r>
                      <a:endParaRPr lang="ko-KR" altLang="en-US" sz="15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45078" marR="45078" marT="12463" marB="12463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/>
                        <a:t>호의적인 태도와 이미지 향상을 목적으로 하는 전략</a:t>
                      </a: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/>
                        <a:t>기술이나 제품의 물리적 속성의 차별이 어려운 경우 효과적</a:t>
                      </a:r>
                      <a:endParaRPr lang="ko-KR" altLang="en-US" sz="15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45078" marR="45078" marT="12463" marB="12463" anchor="ctr"/>
                </a:tc>
              </a:tr>
            </a:tbl>
          </a:graphicData>
        </a:graphic>
      </p:graphicFrame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971600" y="5085184"/>
            <a:ext cx="4680520" cy="707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>
              <a:lnSpc>
                <a:spcPct val="150000"/>
              </a:lnSpc>
            </a:pPr>
            <a:r>
              <a:rPr lang="ko-KR" altLang="en-US" sz="1500" b="1" dirty="0" smtClean="0">
                <a:solidFill>
                  <a:srgbClr val="FF0000"/>
                </a:solidFill>
                <a:latin typeface="HY중고딕" pitchFamily="18" charset="-127"/>
                <a:ea typeface="HY중고딕" pitchFamily="18" charset="-127"/>
              </a:rPr>
              <a:t>소비자는</a:t>
            </a:r>
            <a:r>
              <a:rPr lang="en-US" altLang="ko-KR" sz="1500" b="1" dirty="0" smtClean="0">
                <a:solidFill>
                  <a:srgbClr val="FF0000"/>
                </a:solidFill>
                <a:latin typeface="HY중고딕" pitchFamily="18" charset="-127"/>
                <a:ea typeface="HY중고딕" pitchFamily="18" charset="-127"/>
              </a:rPr>
              <a:t> </a:t>
            </a:r>
            <a:r>
              <a:rPr lang="ko-KR" altLang="en-US" sz="1500" b="1" dirty="0" smtClean="0">
                <a:solidFill>
                  <a:srgbClr val="FF0000"/>
                </a:solidFill>
                <a:latin typeface="HY중고딕" pitchFamily="18" charset="-127"/>
                <a:ea typeface="HY중고딕" pitchFamily="18" charset="-127"/>
              </a:rPr>
              <a:t>본원적 기능 이상의 것을 요구하며</a:t>
            </a:r>
            <a:endParaRPr lang="en-US" altLang="ko-KR" sz="1500" b="1" dirty="0" smtClean="0">
              <a:solidFill>
                <a:srgbClr val="FF0000"/>
              </a:solidFill>
              <a:latin typeface="HY중고딕" pitchFamily="18" charset="-127"/>
              <a:ea typeface="HY중고딕" pitchFamily="18" charset="-127"/>
            </a:endParaRPr>
          </a:p>
          <a:p>
            <a:pPr marL="0" lvl="1">
              <a:lnSpc>
                <a:spcPct val="150000"/>
              </a:lnSpc>
            </a:pPr>
            <a:r>
              <a:rPr lang="ko-KR" altLang="en-US" sz="1500" b="1" dirty="0" smtClean="0">
                <a:solidFill>
                  <a:srgbClr val="FF0000"/>
                </a:solidFill>
                <a:latin typeface="HY중고딕" pitchFamily="18" charset="-127"/>
                <a:ea typeface="HY중고딕" pitchFamily="18" charset="-127"/>
              </a:rPr>
              <a:t>또한 그렇게 이성적이지 않음</a:t>
            </a:r>
            <a:endParaRPr lang="ko-KR" altLang="en-US" sz="1500" b="1" dirty="0">
              <a:solidFill>
                <a:srgbClr val="FF0000"/>
              </a:solidFill>
              <a:latin typeface="HY중고딕" pitchFamily="18" charset="-127"/>
              <a:ea typeface="HY중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6"/>
          <p:cNvSpPr>
            <a:spLocks noChangeArrowheads="1"/>
          </p:cNvSpPr>
          <p:nvPr/>
        </p:nvSpPr>
        <p:spPr bwMode="auto">
          <a:xfrm>
            <a:off x="877379" y="2001380"/>
            <a:ext cx="7511045" cy="322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>
              <a:lnSpc>
                <a:spcPct val="150000"/>
              </a:lnSpc>
            </a:pPr>
            <a:r>
              <a:rPr lang="ko-KR" altLang="en-US" sz="1400" dirty="0" smtClean="0">
                <a:ea typeface="맑은 고딕" pitchFamily="50" charset="-127"/>
              </a:rPr>
              <a:t> </a:t>
            </a:r>
            <a:r>
              <a:rPr lang="en-US" altLang="ko-KR" sz="1400" dirty="0" smtClean="0">
                <a:ea typeface="맑은 고딕" pitchFamily="50" charset="-127"/>
              </a:rPr>
              <a:t>• </a:t>
            </a:r>
            <a:r>
              <a:rPr lang="en-US" altLang="ko-KR" sz="1400" dirty="0" err="1" smtClean="0">
                <a:ea typeface="맑은 고딕" pitchFamily="50" charset="-127"/>
              </a:rPr>
              <a:t>Kotler</a:t>
            </a:r>
            <a:r>
              <a:rPr lang="ko-KR" altLang="en-US" sz="1400" dirty="0" smtClean="0">
                <a:ea typeface="맑은 고딕" pitchFamily="50" charset="-127"/>
              </a:rPr>
              <a:t>의 제품정의</a:t>
            </a:r>
          </a:p>
          <a:p>
            <a:pPr lvl="1">
              <a:lnSpc>
                <a:spcPct val="150000"/>
              </a:lnSpc>
            </a:pPr>
            <a:r>
              <a:rPr lang="en-US" altLang="ko-KR" sz="1400" dirty="0" smtClean="0">
                <a:ea typeface="HY중고딕" pitchFamily="18" charset="-127"/>
              </a:rPr>
              <a:t>(1) </a:t>
            </a:r>
            <a:r>
              <a:rPr lang="ko-KR" altLang="en-US" sz="1400" dirty="0" smtClean="0">
                <a:ea typeface="HY중고딕" pitchFamily="18" charset="-127"/>
              </a:rPr>
              <a:t>핵심제품</a:t>
            </a:r>
            <a:endParaRPr lang="en-US" altLang="ko-KR" sz="1400" dirty="0" smtClean="0">
              <a:ea typeface="HY중고딕" pitchFamily="18" charset="-127"/>
            </a:endParaRPr>
          </a:p>
          <a:p>
            <a:pPr marL="803275" lvl="2" indent="-179388">
              <a:lnSpc>
                <a:spcPct val="150000"/>
              </a:lnSpc>
            </a:pPr>
            <a:r>
              <a:rPr lang="en-US" altLang="ko-KR" sz="1400" dirty="0" smtClean="0">
                <a:ea typeface="HY중고딕" pitchFamily="18" charset="-127"/>
              </a:rPr>
              <a:t>: </a:t>
            </a:r>
            <a:r>
              <a:rPr lang="ko-KR" altLang="en-US" sz="1400" dirty="0" smtClean="0">
                <a:ea typeface="HY중고딕" pitchFamily="18" charset="-127"/>
              </a:rPr>
              <a:t>소비자들이 구매하려는 제품으로부터 기대하는 핵심혜택</a:t>
            </a:r>
            <a:endParaRPr lang="en-US" altLang="ko-KR" sz="1400" dirty="0" smtClean="0">
              <a:ea typeface="HY중고딕" pitchFamily="18" charset="-127"/>
            </a:endParaRPr>
          </a:p>
          <a:p>
            <a:pPr marL="900113" lvl="3" indent="-96838">
              <a:lnSpc>
                <a:spcPct val="150000"/>
              </a:lnSpc>
            </a:pPr>
            <a:r>
              <a:rPr lang="en-US" altLang="ko-KR" sz="1400" dirty="0" smtClean="0">
                <a:ea typeface="HY중고딕" pitchFamily="18" charset="-127"/>
              </a:rPr>
              <a:t>ex) </a:t>
            </a:r>
            <a:r>
              <a:rPr lang="ko-KR" altLang="en-US" sz="1400" dirty="0" smtClean="0">
                <a:ea typeface="HY중고딕" pitchFamily="18" charset="-127"/>
              </a:rPr>
              <a:t>배고픔을 해결하기 위해 음식을 구매하는 경우</a:t>
            </a:r>
            <a:endParaRPr lang="en-US" altLang="ko-KR" sz="1400" dirty="0" smtClean="0">
              <a:ea typeface="HY중고딕" pitchFamily="18" charset="-127"/>
            </a:endParaRPr>
          </a:p>
          <a:p>
            <a:pPr lvl="2">
              <a:lnSpc>
                <a:spcPct val="150000"/>
              </a:lnSpc>
            </a:pPr>
            <a:r>
              <a:rPr lang="ko-KR" altLang="en-US" sz="1400" dirty="0" smtClean="0">
                <a:ea typeface="HY중고딕" pitchFamily="18" charset="-127"/>
              </a:rPr>
              <a:t>   목적지에 도달하기 위해 기차표를 구매하는 경우</a:t>
            </a:r>
            <a:endParaRPr lang="en-US" altLang="ko-KR" sz="1400" dirty="0" smtClean="0">
              <a:ea typeface="HY중고딕" pitchFamily="18" charset="-127"/>
            </a:endParaRPr>
          </a:p>
          <a:p>
            <a:pPr lvl="1">
              <a:lnSpc>
                <a:spcPct val="150000"/>
              </a:lnSpc>
            </a:pPr>
            <a:r>
              <a:rPr lang="en-US" altLang="ko-KR" sz="1400" dirty="0" smtClean="0">
                <a:ea typeface="HY중고딕" pitchFamily="18" charset="-127"/>
              </a:rPr>
              <a:t>(2) </a:t>
            </a:r>
            <a:r>
              <a:rPr lang="ko-KR" altLang="en-US" sz="1400" dirty="0" smtClean="0">
                <a:ea typeface="HY중고딕" pitchFamily="18" charset="-127"/>
              </a:rPr>
              <a:t>유형제품</a:t>
            </a:r>
            <a:endParaRPr lang="en-US" altLang="ko-KR" sz="1400" dirty="0" smtClean="0">
              <a:ea typeface="HY중고딕" pitchFamily="18" charset="-127"/>
            </a:endParaRPr>
          </a:p>
          <a:p>
            <a:pPr marL="803275" lvl="2" indent="-179388">
              <a:lnSpc>
                <a:spcPct val="150000"/>
              </a:lnSpc>
            </a:pPr>
            <a:r>
              <a:rPr lang="en-US" altLang="ko-KR" sz="1400" dirty="0" smtClean="0">
                <a:ea typeface="HY중고딕" pitchFamily="18" charset="-127"/>
              </a:rPr>
              <a:t>: </a:t>
            </a:r>
            <a:r>
              <a:rPr lang="ko-KR" altLang="en-US" sz="1400" dirty="0" smtClean="0">
                <a:ea typeface="HY중고딕" pitchFamily="18" charset="-127"/>
              </a:rPr>
              <a:t>제품으로부터 추구하는 핵심혜택을 구체적인 물리적 속성들의 집합으로 유형화</a:t>
            </a:r>
            <a:endParaRPr lang="en-US" altLang="ko-KR" sz="1400" dirty="0" smtClean="0">
              <a:ea typeface="HY중고딕" pitchFamily="18" charset="-127"/>
            </a:endParaRPr>
          </a:p>
          <a:p>
            <a:pPr marL="900113" lvl="3" indent="-96838">
              <a:lnSpc>
                <a:spcPct val="150000"/>
              </a:lnSpc>
            </a:pPr>
            <a:r>
              <a:rPr lang="en-US" altLang="ko-KR" sz="1400" dirty="0" smtClean="0">
                <a:ea typeface="HY중고딕" pitchFamily="18" charset="-127"/>
              </a:rPr>
              <a:t>ex) </a:t>
            </a:r>
            <a:r>
              <a:rPr lang="ko-KR" altLang="en-US" sz="1400" dirty="0" smtClean="0">
                <a:ea typeface="HY중고딕" pitchFamily="18" charset="-127"/>
              </a:rPr>
              <a:t>자동차는 파워핸들</a:t>
            </a:r>
            <a:r>
              <a:rPr lang="en-US" altLang="ko-KR" sz="1400" dirty="0" smtClean="0">
                <a:ea typeface="HY중고딕" pitchFamily="18" charset="-127"/>
              </a:rPr>
              <a:t>, </a:t>
            </a:r>
            <a:r>
              <a:rPr lang="ko-KR" altLang="en-US" sz="1400" dirty="0" smtClean="0">
                <a:ea typeface="HY중고딕" pitchFamily="18" charset="-127"/>
              </a:rPr>
              <a:t>강력한 엔진</a:t>
            </a:r>
            <a:r>
              <a:rPr lang="en-US" altLang="ko-KR" sz="1400" dirty="0" smtClean="0">
                <a:ea typeface="HY중고딕" pitchFamily="18" charset="-127"/>
              </a:rPr>
              <a:t>, </a:t>
            </a:r>
            <a:r>
              <a:rPr lang="ko-KR" altLang="en-US" sz="1400" dirty="0" smtClean="0">
                <a:ea typeface="HY중고딕" pitchFamily="18" charset="-127"/>
              </a:rPr>
              <a:t>제동력이 높은 브레이크</a:t>
            </a:r>
            <a:r>
              <a:rPr lang="en-US" altLang="ko-KR" sz="1400" dirty="0" smtClean="0">
                <a:ea typeface="HY중고딕" pitchFamily="18" charset="-127"/>
              </a:rPr>
              <a:t> </a:t>
            </a:r>
            <a:r>
              <a:rPr lang="ko-KR" altLang="en-US" sz="1400" dirty="0" smtClean="0">
                <a:ea typeface="HY중고딕" pitchFamily="18" charset="-127"/>
              </a:rPr>
              <a:t>등의 다양한 물리적 속성으로 구성됨</a:t>
            </a:r>
            <a:r>
              <a:rPr lang="en-US" altLang="ko-KR" sz="1400" dirty="0" smtClean="0">
                <a:ea typeface="HY중고딕" pitchFamily="18" charset="-127"/>
              </a:rPr>
              <a:t>    </a:t>
            </a:r>
          </a:p>
          <a:p>
            <a:pPr lvl="1">
              <a:lnSpc>
                <a:spcPct val="150000"/>
              </a:lnSpc>
            </a:pPr>
            <a:r>
              <a:rPr lang="en-US" altLang="ko-KR" sz="1400" dirty="0" smtClean="0">
                <a:ea typeface="HY중고딕" pitchFamily="18" charset="-127"/>
              </a:rPr>
              <a:t>(3) </a:t>
            </a:r>
            <a:r>
              <a:rPr lang="ko-KR" altLang="en-US" sz="1400" dirty="0" smtClean="0">
                <a:ea typeface="HY중고딕" pitchFamily="18" charset="-127"/>
              </a:rPr>
              <a:t>확장제품</a:t>
            </a:r>
            <a:endParaRPr lang="en-US" altLang="ko-KR" sz="1400" dirty="0" smtClean="0">
              <a:ea typeface="HY중고딕" pitchFamily="18" charset="-127"/>
            </a:endParaRPr>
          </a:p>
          <a:p>
            <a:pPr marL="803275" lvl="2" indent="-179388">
              <a:lnSpc>
                <a:spcPct val="150000"/>
              </a:lnSpc>
            </a:pPr>
            <a:r>
              <a:rPr lang="ko-KR" altLang="en-US" sz="1400" dirty="0" smtClean="0">
                <a:ea typeface="HY중고딕" pitchFamily="18" charset="-127"/>
              </a:rPr>
              <a:t>배달</a:t>
            </a:r>
            <a:r>
              <a:rPr lang="en-US" altLang="ko-KR" sz="1400" dirty="0" smtClean="0">
                <a:ea typeface="HY중고딕" pitchFamily="18" charset="-127"/>
              </a:rPr>
              <a:t>, </a:t>
            </a:r>
            <a:r>
              <a:rPr lang="ko-KR" altLang="en-US" sz="1400" dirty="0" smtClean="0">
                <a:ea typeface="HY중고딕" pitchFamily="18" charset="-127"/>
              </a:rPr>
              <a:t>보증</a:t>
            </a:r>
            <a:r>
              <a:rPr lang="en-US" altLang="ko-KR" sz="1400" dirty="0" smtClean="0">
                <a:ea typeface="HY중고딕" pitchFamily="18" charset="-127"/>
              </a:rPr>
              <a:t>, A/S </a:t>
            </a:r>
            <a:r>
              <a:rPr lang="ko-KR" altLang="en-US" sz="1400" dirty="0" smtClean="0">
                <a:ea typeface="HY중고딕" pitchFamily="18" charset="-127"/>
              </a:rPr>
              <a:t>등과 같은 유형적 제품속성 이외의 부가적인 서비스가 포함된 제품</a:t>
            </a:r>
            <a:endParaRPr lang="ko-KR" altLang="en-US" sz="1400" dirty="0">
              <a:ea typeface="HY중고딕" pitchFamily="18" charset="-127"/>
            </a:endParaRPr>
          </a:p>
        </p:txBody>
      </p:sp>
      <p:sp>
        <p:nvSpPr>
          <p:cNvPr id="6147" name="TextBox 14"/>
          <p:cNvSpPr txBox="1">
            <a:spLocks noChangeArrowheads="1"/>
          </p:cNvSpPr>
          <p:nvPr/>
        </p:nvSpPr>
        <p:spPr bwMode="auto">
          <a:xfrm>
            <a:off x="821556" y="1259468"/>
            <a:ext cx="14205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제품의 개념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6148" name="Picture 27" descr="19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349956"/>
            <a:ext cx="376237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Rectangle 35"/>
          <p:cNvSpPr>
            <a:spLocks noChangeArrowheads="1"/>
          </p:cNvSpPr>
          <p:nvPr/>
        </p:nvSpPr>
        <p:spPr bwMode="auto">
          <a:xfrm>
            <a:off x="755650" y="1785926"/>
            <a:ext cx="7848600" cy="4235362"/>
          </a:xfrm>
          <a:prstGeom prst="rect">
            <a:avLst/>
          </a:prstGeom>
          <a:noFill/>
          <a:ln w="25400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6553200" y="6429396"/>
            <a:ext cx="2133600" cy="292078"/>
          </a:xfrm>
        </p:spPr>
        <p:txBody>
          <a:bodyPr/>
          <a:lstStyle/>
          <a:p>
            <a:pPr>
              <a:defRPr/>
            </a:pPr>
            <a:fld id="{2D02FCE8-F5BA-49AF-BC86-7C59EC8BBDCC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sp>
        <p:nvSpPr>
          <p:cNvPr id="13" name="제목 2"/>
          <p:cNvSpPr>
            <a:spLocks noGrp="1"/>
          </p:cNvSpPr>
          <p:nvPr>
            <p:ph type="title"/>
          </p:nvPr>
        </p:nvSpPr>
        <p:spPr bwMode="auto">
          <a:xfrm>
            <a:off x="539552" y="116632"/>
            <a:ext cx="5544616" cy="50405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lnSpc>
                <a:spcPct val="150000"/>
              </a:lnSpc>
              <a:defRPr/>
            </a:pPr>
            <a:r>
              <a:rPr lang="ko-KR" altLang="en-US" sz="2900" b="1" dirty="0" smtClean="0">
                <a:solidFill>
                  <a:schemeClr val="bg1">
                    <a:lumMod val="65000"/>
                  </a:schemeClr>
                </a:solidFill>
                <a:latin typeface="+mj-ea"/>
              </a:rPr>
              <a:t>제품의 개념과 구성요소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4"/>
          <p:cNvSpPr txBox="1">
            <a:spLocks noChangeArrowheads="1"/>
          </p:cNvSpPr>
          <p:nvPr/>
        </p:nvSpPr>
        <p:spPr bwMode="auto">
          <a:xfrm>
            <a:off x="821556" y="1259468"/>
            <a:ext cx="14205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제품의 개념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6148" name="Picture 27" descr="19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349956"/>
            <a:ext cx="376237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Rectangle 35"/>
          <p:cNvSpPr>
            <a:spLocks noChangeArrowheads="1"/>
          </p:cNvSpPr>
          <p:nvPr/>
        </p:nvSpPr>
        <p:spPr bwMode="auto">
          <a:xfrm>
            <a:off x="755650" y="1785926"/>
            <a:ext cx="7848600" cy="4667410"/>
          </a:xfrm>
          <a:prstGeom prst="rect">
            <a:avLst/>
          </a:prstGeom>
          <a:noFill/>
          <a:ln w="25400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6553200" y="6429396"/>
            <a:ext cx="2133600" cy="292078"/>
          </a:xfrm>
        </p:spPr>
        <p:txBody>
          <a:bodyPr/>
          <a:lstStyle/>
          <a:p>
            <a:pPr>
              <a:defRPr/>
            </a:pPr>
            <a:fld id="{2D02FCE8-F5BA-49AF-BC86-7C59EC8BBDCC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sp>
        <p:nvSpPr>
          <p:cNvPr id="13" name="제목 2"/>
          <p:cNvSpPr>
            <a:spLocks noGrp="1"/>
          </p:cNvSpPr>
          <p:nvPr>
            <p:ph type="title"/>
          </p:nvPr>
        </p:nvSpPr>
        <p:spPr bwMode="auto">
          <a:xfrm>
            <a:off x="539552" y="116632"/>
            <a:ext cx="5544616" cy="50405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lnSpc>
                <a:spcPct val="150000"/>
              </a:lnSpc>
              <a:defRPr/>
            </a:pPr>
            <a:r>
              <a:rPr lang="ko-KR" altLang="en-US" sz="2900" b="1" dirty="0" smtClean="0">
                <a:solidFill>
                  <a:schemeClr val="bg1">
                    <a:lumMod val="65000"/>
                  </a:schemeClr>
                </a:solidFill>
                <a:latin typeface="+mj-ea"/>
              </a:rPr>
              <a:t>제품의 개념과 구성요소</a:t>
            </a:r>
          </a:p>
        </p:txBody>
      </p:sp>
      <p:grpSp>
        <p:nvGrpSpPr>
          <p:cNvPr id="32" name="그룹 31"/>
          <p:cNvGrpSpPr/>
          <p:nvPr/>
        </p:nvGrpSpPr>
        <p:grpSpPr>
          <a:xfrm>
            <a:off x="899592" y="2060848"/>
            <a:ext cx="7488833" cy="4176464"/>
            <a:chOff x="1485443" y="2132856"/>
            <a:chExt cx="6470933" cy="3578498"/>
          </a:xfrm>
        </p:grpSpPr>
        <p:grpSp>
          <p:nvGrpSpPr>
            <p:cNvPr id="8" name="그룹 44"/>
            <p:cNvGrpSpPr>
              <a:grpSpLocks/>
            </p:cNvGrpSpPr>
            <p:nvPr/>
          </p:nvGrpSpPr>
          <p:grpSpPr bwMode="auto">
            <a:xfrm>
              <a:off x="1485443" y="2132856"/>
              <a:ext cx="6470933" cy="3024262"/>
              <a:chOff x="1764430" y="2420938"/>
              <a:chExt cx="7354838" cy="3816350"/>
            </a:xfrm>
          </p:grpSpPr>
          <p:sp>
            <p:nvSpPr>
              <p:cNvPr id="9" name="Oval 4"/>
              <p:cNvSpPr>
                <a:spLocks noChangeArrowheads="1"/>
              </p:cNvSpPr>
              <p:nvPr/>
            </p:nvSpPr>
            <p:spPr bwMode="auto">
              <a:xfrm>
                <a:off x="1764430" y="2420938"/>
                <a:ext cx="4250128" cy="3816350"/>
              </a:xfrm>
              <a:prstGeom prst="ellipse">
                <a:avLst/>
              </a:prstGeom>
              <a:gradFill rotWithShape="1">
                <a:gsLst>
                  <a:gs pos="0">
                    <a:srgbClr val="CCFFFF">
                      <a:gamma/>
                      <a:shade val="69804"/>
                      <a:invGamma/>
                    </a:srgbClr>
                  </a:gs>
                  <a:gs pos="50000">
                    <a:srgbClr val="CCFFFF"/>
                  </a:gs>
                  <a:gs pos="100000">
                    <a:srgbClr val="CCFFFF">
                      <a:gamma/>
                      <a:shade val="69804"/>
                      <a:invGamma/>
                    </a:srgbClr>
                  </a:gs>
                </a:gsLst>
                <a:lin ang="5400000" scaled="1"/>
              </a:gradFill>
              <a:ln w="9525" algn="ctr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CCFFFF"/>
                </a:extrusionClr>
              </a:sp3d>
            </p:spPr>
            <p:txBody>
              <a:bodyPr anchor="ctr">
                <a:spAutoFit/>
                <a:flatTx/>
              </a:bodyPr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" name="Oval 5"/>
              <p:cNvSpPr>
                <a:spLocks noChangeArrowheads="1"/>
              </p:cNvSpPr>
              <p:nvPr/>
            </p:nvSpPr>
            <p:spPr bwMode="auto">
              <a:xfrm>
                <a:off x="2555941" y="3141663"/>
                <a:ext cx="2808546" cy="2447925"/>
              </a:xfrm>
              <a:prstGeom prst="ellipse">
                <a:avLst/>
              </a:prstGeom>
              <a:gradFill rotWithShape="1">
                <a:gsLst>
                  <a:gs pos="0">
                    <a:srgbClr val="99CCFF"/>
                  </a:gs>
                  <a:gs pos="50000">
                    <a:srgbClr val="FFFFFF"/>
                  </a:gs>
                  <a:gs pos="100000">
                    <a:srgbClr val="99CCFF"/>
                  </a:gs>
                </a:gsLst>
                <a:lin ang="5400000" scaled="1"/>
              </a:gra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" name="Oval 6"/>
              <p:cNvSpPr>
                <a:spLocks noChangeArrowheads="1"/>
              </p:cNvSpPr>
              <p:nvPr/>
            </p:nvSpPr>
            <p:spPr bwMode="auto">
              <a:xfrm>
                <a:off x="3276732" y="3716338"/>
                <a:ext cx="1439995" cy="1295400"/>
              </a:xfrm>
              <a:prstGeom prst="ellipse">
                <a:avLst/>
              </a:prstGeom>
              <a:gradFill rotWithShape="1">
                <a:gsLst>
                  <a:gs pos="0">
                    <a:srgbClr val="99CCFF">
                      <a:gamma/>
                      <a:tint val="47451"/>
                      <a:invGamma/>
                    </a:srgbClr>
                  </a:gs>
                  <a:gs pos="50000">
                    <a:srgbClr val="99CCFF"/>
                  </a:gs>
                  <a:gs pos="100000">
                    <a:srgbClr val="99CCFF">
                      <a:gamma/>
                      <a:tint val="47451"/>
                      <a:invGamma/>
                    </a:srgbClr>
                  </a:gs>
                </a:gsLst>
                <a:lin ang="5400000" scaled="1"/>
              </a:gra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4" name="Text Box 7"/>
              <p:cNvSpPr txBox="1">
                <a:spLocks noChangeArrowheads="1"/>
              </p:cNvSpPr>
              <p:nvPr/>
            </p:nvSpPr>
            <p:spPr bwMode="auto">
              <a:xfrm>
                <a:off x="3518054" y="2592388"/>
                <a:ext cx="590604" cy="3365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ko-KR" altLang="en-US" sz="1600">
                    <a:solidFill>
                      <a:srgbClr val="1E0F8F"/>
                    </a:solidFill>
                  </a:rPr>
                  <a:t>설치</a:t>
                </a:r>
              </a:p>
            </p:txBody>
          </p:sp>
          <p:sp>
            <p:nvSpPr>
              <p:cNvPr id="15" name="Text Box 8"/>
              <p:cNvSpPr txBox="1">
                <a:spLocks noChangeArrowheads="1"/>
              </p:cNvSpPr>
              <p:nvPr/>
            </p:nvSpPr>
            <p:spPr bwMode="auto">
              <a:xfrm>
                <a:off x="2149504" y="3384551"/>
                <a:ext cx="590604" cy="3365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ko-KR" altLang="en-US" sz="1600">
                    <a:solidFill>
                      <a:srgbClr val="1E0F8F"/>
                    </a:solidFill>
                  </a:rPr>
                  <a:t>배달</a:t>
                </a:r>
              </a:p>
            </p:txBody>
          </p:sp>
          <p:sp>
            <p:nvSpPr>
              <p:cNvPr id="16" name="Text Box 9"/>
              <p:cNvSpPr txBox="1">
                <a:spLocks noChangeArrowheads="1"/>
              </p:cNvSpPr>
              <p:nvPr/>
            </p:nvSpPr>
            <p:spPr bwMode="auto">
              <a:xfrm>
                <a:off x="2411466" y="5598685"/>
                <a:ext cx="1555893" cy="39317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ko-KR" altLang="en-US" sz="1600" dirty="0" smtClean="0">
                    <a:solidFill>
                      <a:srgbClr val="1E0F8F"/>
                    </a:solidFill>
                  </a:rPr>
                  <a:t>대금결재 방식</a:t>
                </a:r>
                <a:endParaRPr lang="ko-KR" altLang="en-US" sz="1600" dirty="0">
                  <a:solidFill>
                    <a:srgbClr val="1E0F8F"/>
                  </a:solidFill>
                </a:endParaRPr>
              </a:p>
            </p:txBody>
          </p:sp>
          <p:sp>
            <p:nvSpPr>
              <p:cNvPr id="17" name="Text Box 10"/>
              <p:cNvSpPr txBox="1">
                <a:spLocks noChangeArrowheads="1"/>
              </p:cNvSpPr>
              <p:nvPr/>
            </p:nvSpPr>
            <p:spPr bwMode="auto">
              <a:xfrm>
                <a:off x="5300410" y="3940348"/>
                <a:ext cx="927590" cy="8220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altLang="ko-KR" sz="1600" dirty="0">
                    <a:solidFill>
                      <a:srgbClr val="1E0F8F"/>
                    </a:solidFill>
                  </a:rPr>
                  <a:t> </a:t>
                </a:r>
                <a:r>
                  <a:rPr lang="ko-KR" altLang="en-US" sz="1600" dirty="0" err="1">
                    <a:solidFill>
                      <a:srgbClr val="1E0F8F"/>
                    </a:solidFill>
                  </a:rPr>
                  <a:t>애프터</a:t>
                </a:r>
                <a:r>
                  <a:rPr lang="ko-KR" altLang="en-US" sz="1600" dirty="0">
                    <a:solidFill>
                      <a:srgbClr val="1E0F8F"/>
                    </a:solidFill>
                  </a:rPr>
                  <a:t> </a:t>
                </a:r>
              </a:p>
              <a:p>
                <a:pPr algn="ctr">
                  <a:spcBef>
                    <a:spcPct val="50000"/>
                  </a:spcBef>
                  <a:defRPr/>
                </a:pPr>
                <a:r>
                  <a:rPr lang="ko-KR" altLang="en-US" sz="1600" dirty="0">
                    <a:solidFill>
                      <a:srgbClr val="1E0F8F"/>
                    </a:solidFill>
                  </a:rPr>
                  <a:t>서비스</a:t>
                </a:r>
              </a:p>
            </p:txBody>
          </p:sp>
          <p:sp>
            <p:nvSpPr>
              <p:cNvPr id="18" name="Text Box 11"/>
              <p:cNvSpPr txBox="1">
                <a:spLocks noChangeArrowheads="1"/>
              </p:cNvSpPr>
              <p:nvPr/>
            </p:nvSpPr>
            <p:spPr bwMode="auto">
              <a:xfrm>
                <a:off x="3635540" y="3284538"/>
                <a:ext cx="641409" cy="36671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ko-KR" altLang="en-US">
                    <a:solidFill>
                      <a:srgbClr val="1E0F8F"/>
                    </a:solidFill>
                  </a:rPr>
                  <a:t>포장</a:t>
                </a:r>
              </a:p>
            </p:txBody>
          </p:sp>
          <p:sp>
            <p:nvSpPr>
              <p:cNvPr id="19" name="Text Box 12"/>
              <p:cNvSpPr txBox="1">
                <a:spLocks noChangeArrowheads="1"/>
              </p:cNvSpPr>
              <p:nvPr/>
            </p:nvSpPr>
            <p:spPr bwMode="auto">
              <a:xfrm>
                <a:off x="2594787" y="3644901"/>
                <a:ext cx="877243" cy="3693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ko-KR" altLang="en-US" dirty="0" smtClean="0">
                    <a:solidFill>
                      <a:srgbClr val="1E0F8F"/>
                    </a:solidFill>
                  </a:rPr>
                  <a:t>브랜드</a:t>
                </a:r>
                <a:endParaRPr lang="ko-KR" altLang="en-US" dirty="0">
                  <a:solidFill>
                    <a:srgbClr val="1E0F8F"/>
                  </a:solidFill>
                </a:endParaRPr>
              </a:p>
            </p:txBody>
          </p:sp>
          <p:sp>
            <p:nvSpPr>
              <p:cNvPr id="20" name="Text Box 13"/>
              <p:cNvSpPr txBox="1">
                <a:spLocks noChangeArrowheads="1"/>
              </p:cNvSpPr>
              <p:nvPr/>
            </p:nvSpPr>
            <p:spPr bwMode="auto">
              <a:xfrm>
                <a:off x="2882996" y="4875213"/>
                <a:ext cx="641409" cy="36671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ko-KR" altLang="en-US">
                    <a:solidFill>
                      <a:srgbClr val="1E0F8F"/>
                    </a:solidFill>
                  </a:rPr>
                  <a:t>품질</a:t>
                </a:r>
              </a:p>
            </p:txBody>
          </p:sp>
          <p:sp>
            <p:nvSpPr>
              <p:cNvPr id="21" name="Text Box 14"/>
              <p:cNvSpPr txBox="1">
                <a:spLocks noChangeArrowheads="1"/>
              </p:cNvSpPr>
              <p:nvPr/>
            </p:nvSpPr>
            <p:spPr bwMode="auto">
              <a:xfrm>
                <a:off x="4284888" y="4797426"/>
                <a:ext cx="870030" cy="36671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ko-KR" altLang="en-US">
                    <a:solidFill>
                      <a:srgbClr val="1E0F8F"/>
                    </a:solidFill>
                  </a:rPr>
                  <a:t>스타일</a:t>
                </a:r>
              </a:p>
            </p:txBody>
          </p:sp>
          <p:sp>
            <p:nvSpPr>
              <p:cNvPr id="22" name="Text Box 15"/>
              <p:cNvSpPr txBox="1">
                <a:spLocks noChangeArrowheads="1"/>
              </p:cNvSpPr>
              <p:nvPr/>
            </p:nvSpPr>
            <p:spPr bwMode="auto">
              <a:xfrm>
                <a:off x="4643696" y="3716338"/>
                <a:ext cx="641409" cy="36671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ko-KR" altLang="en-US">
                    <a:solidFill>
                      <a:srgbClr val="1E0F8F"/>
                    </a:solidFill>
                  </a:rPr>
                  <a:t>특징</a:t>
                </a:r>
              </a:p>
            </p:txBody>
          </p:sp>
          <p:sp>
            <p:nvSpPr>
              <p:cNvPr id="23" name="Text Box 16"/>
              <p:cNvSpPr txBox="1">
                <a:spLocks noChangeArrowheads="1"/>
              </p:cNvSpPr>
              <p:nvPr/>
            </p:nvSpPr>
            <p:spPr bwMode="auto">
              <a:xfrm>
                <a:off x="4500807" y="5516563"/>
                <a:ext cx="641409" cy="36671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ko-KR" altLang="en-US" dirty="0">
                    <a:solidFill>
                      <a:srgbClr val="1E0F8F"/>
                    </a:solidFill>
                  </a:rPr>
                  <a:t>보증</a:t>
                </a:r>
              </a:p>
            </p:txBody>
          </p:sp>
          <p:sp>
            <p:nvSpPr>
              <p:cNvPr id="24" name="Text Box 17"/>
              <p:cNvSpPr txBox="1">
                <a:spLocks noChangeArrowheads="1"/>
              </p:cNvSpPr>
              <p:nvPr/>
            </p:nvSpPr>
            <p:spPr bwMode="auto">
              <a:xfrm>
                <a:off x="3419620" y="4149726"/>
                <a:ext cx="1098651" cy="36671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ko-KR" altLang="en-US" dirty="0">
                    <a:solidFill>
                      <a:srgbClr val="1E0F8F"/>
                    </a:solidFill>
                  </a:rPr>
                  <a:t>핵심혜택</a:t>
                </a:r>
              </a:p>
            </p:txBody>
          </p:sp>
          <p:sp>
            <p:nvSpPr>
              <p:cNvPr id="25" name="Line 18"/>
              <p:cNvSpPr>
                <a:spLocks noChangeShapeType="1"/>
              </p:cNvSpPr>
              <p:nvPr/>
            </p:nvSpPr>
            <p:spPr bwMode="auto">
              <a:xfrm>
                <a:off x="4356331" y="2708276"/>
                <a:ext cx="28799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lg" len="lg"/>
              </a:ln>
              <a:effectLst/>
            </p:spPr>
            <p:txBody>
              <a:bodyPr anchor="ctr">
                <a:spAutoFit/>
              </a:bodyPr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6" name="Line 19"/>
              <p:cNvSpPr>
                <a:spLocks noChangeShapeType="1"/>
              </p:cNvSpPr>
              <p:nvPr/>
            </p:nvSpPr>
            <p:spPr bwMode="auto">
              <a:xfrm>
                <a:off x="4500807" y="3500438"/>
                <a:ext cx="28085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lg" len="lg"/>
              </a:ln>
              <a:effectLst/>
            </p:spPr>
            <p:txBody>
              <a:bodyPr anchor="ctr">
                <a:spAutoFit/>
              </a:bodyPr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7" name="Line 20"/>
              <p:cNvSpPr>
                <a:spLocks noChangeShapeType="1"/>
              </p:cNvSpPr>
              <p:nvPr/>
            </p:nvSpPr>
            <p:spPr bwMode="auto">
              <a:xfrm>
                <a:off x="4500807" y="4365626"/>
                <a:ext cx="28085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lg" len="lg"/>
              </a:ln>
              <a:effectLst/>
            </p:spPr>
            <p:txBody>
              <a:bodyPr anchor="ctr">
                <a:spAutoFit/>
              </a:bodyPr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8" name="Text Box 21"/>
              <p:cNvSpPr txBox="1">
                <a:spLocks noChangeArrowheads="1"/>
              </p:cNvSpPr>
              <p:nvPr/>
            </p:nvSpPr>
            <p:spPr bwMode="auto">
              <a:xfrm>
                <a:off x="6787017" y="2508251"/>
                <a:ext cx="2332251" cy="6921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ko-KR" dirty="0">
                    <a:solidFill>
                      <a:srgbClr val="1E0F8F"/>
                    </a:solidFill>
                  </a:rPr>
                  <a:t>      </a:t>
                </a:r>
                <a:r>
                  <a:rPr lang="ko-KR" altLang="en-US" dirty="0">
                    <a:solidFill>
                      <a:srgbClr val="1E0F8F"/>
                    </a:solidFill>
                  </a:rPr>
                  <a:t>확장제품</a:t>
                </a:r>
              </a:p>
              <a:p>
                <a:pPr>
                  <a:spcBef>
                    <a:spcPct val="50000"/>
                  </a:spcBef>
                  <a:defRPr/>
                </a:pPr>
                <a:r>
                  <a:rPr lang="ko-KR" altLang="en-US" sz="1400" dirty="0">
                    <a:solidFill>
                      <a:srgbClr val="1E0F8F"/>
                    </a:solidFill>
                  </a:rPr>
                  <a:t>     </a:t>
                </a:r>
                <a:r>
                  <a:rPr lang="en-US" altLang="ko-KR" sz="1400" dirty="0">
                    <a:solidFill>
                      <a:srgbClr val="1E0F8F"/>
                    </a:solidFill>
                  </a:rPr>
                  <a:t>(augmented product)</a:t>
                </a:r>
              </a:p>
            </p:txBody>
          </p:sp>
          <p:sp>
            <p:nvSpPr>
              <p:cNvPr id="29" name="Text Box 22"/>
              <p:cNvSpPr txBox="1">
                <a:spLocks noChangeArrowheads="1"/>
              </p:cNvSpPr>
              <p:nvPr/>
            </p:nvSpPr>
            <p:spPr bwMode="auto">
              <a:xfrm>
                <a:off x="7312527" y="3300413"/>
                <a:ext cx="1751174" cy="6921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ko-KR" altLang="en-US" dirty="0">
                    <a:solidFill>
                      <a:srgbClr val="1E0F8F"/>
                    </a:solidFill>
                  </a:rPr>
                  <a:t>유형제품</a:t>
                </a:r>
              </a:p>
              <a:p>
                <a:pPr>
                  <a:spcBef>
                    <a:spcPct val="50000"/>
                  </a:spcBef>
                  <a:defRPr/>
                </a:pPr>
                <a:r>
                  <a:rPr lang="en-US" altLang="ko-KR" sz="1400" dirty="0">
                    <a:solidFill>
                      <a:srgbClr val="1E0F8F"/>
                    </a:solidFill>
                  </a:rPr>
                  <a:t>(tangible product)</a:t>
                </a:r>
              </a:p>
            </p:txBody>
          </p:sp>
          <p:sp>
            <p:nvSpPr>
              <p:cNvPr id="30" name="Text Box 23"/>
              <p:cNvSpPr txBox="1">
                <a:spLocks noChangeArrowheads="1"/>
              </p:cNvSpPr>
              <p:nvPr/>
            </p:nvSpPr>
            <p:spPr bwMode="auto">
              <a:xfrm>
                <a:off x="7134711" y="4200526"/>
                <a:ext cx="1438407" cy="6921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ko-KR" dirty="0">
                    <a:solidFill>
                      <a:srgbClr val="1E0F8F"/>
                    </a:solidFill>
                  </a:rPr>
                  <a:t>  </a:t>
                </a:r>
                <a:r>
                  <a:rPr lang="ko-KR" altLang="en-US" dirty="0">
                    <a:solidFill>
                      <a:srgbClr val="1E0F8F"/>
                    </a:solidFill>
                  </a:rPr>
                  <a:t>핵심제품</a:t>
                </a:r>
              </a:p>
              <a:p>
                <a:pPr>
                  <a:spcBef>
                    <a:spcPct val="50000"/>
                  </a:spcBef>
                  <a:defRPr/>
                </a:pPr>
                <a:r>
                  <a:rPr lang="en-US" altLang="ko-KR" sz="1400" dirty="0">
                    <a:solidFill>
                      <a:srgbClr val="1E0F8F"/>
                    </a:solidFill>
                  </a:rPr>
                  <a:t>(core product)</a:t>
                </a: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3490360" y="5373216"/>
              <a:ext cx="2786062" cy="338138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ash"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ko-KR" altLang="en-US" sz="1600" b="1" dirty="0" smtClean="0">
                  <a:solidFill>
                    <a:srgbClr val="FF0000"/>
                  </a:solidFill>
                  <a:latin typeface="HY중고딕" pitchFamily="18" charset="-127"/>
                  <a:ea typeface="HY중고딕" pitchFamily="18" charset="-127"/>
                </a:rPr>
                <a:t>다차원적 제품개념 </a:t>
              </a:r>
              <a:endParaRPr lang="ko-KR" altLang="en-US" sz="1600" b="1" dirty="0">
                <a:solidFill>
                  <a:srgbClr val="FF0000"/>
                </a:solidFill>
                <a:latin typeface="HY중고딕" pitchFamily="18" charset="-127"/>
                <a:ea typeface="HY중고딕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6"/>
          <p:cNvSpPr>
            <a:spLocks noChangeArrowheads="1"/>
          </p:cNvSpPr>
          <p:nvPr/>
        </p:nvSpPr>
        <p:spPr bwMode="auto">
          <a:xfrm>
            <a:off x="827584" y="1857364"/>
            <a:ext cx="6264696" cy="1067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 pitchFamily="34" charset="0"/>
              <a:buAutoNum type="arabicParenBoth"/>
            </a:pPr>
            <a:r>
              <a:rPr lang="ko-KR" altLang="en-US" sz="1400" dirty="0" smtClean="0">
                <a:latin typeface="HY중고딕" pitchFamily="18" charset="-127"/>
                <a:ea typeface="HY중고딕" pitchFamily="18" charset="-127"/>
              </a:rPr>
              <a:t>핵심제품의 관리</a:t>
            </a:r>
            <a:endParaRPr lang="en-US" altLang="ko-KR" sz="1400" dirty="0" smtClean="0">
              <a:latin typeface="HY중고딕" pitchFamily="18" charset="-127"/>
              <a:ea typeface="HY중고딕" pitchFamily="18" charset="-127"/>
            </a:endParaRPr>
          </a:p>
          <a:p>
            <a:pPr marL="342900" indent="-342900">
              <a:lnSpc>
                <a:spcPct val="150000"/>
              </a:lnSpc>
            </a:pPr>
            <a:r>
              <a:rPr lang="en-US" altLang="ko-KR" sz="1400" dirty="0" smtClean="0">
                <a:latin typeface="HY중고딕" pitchFamily="18" charset="-127"/>
                <a:ea typeface="HY중고딕" pitchFamily="18" charset="-127"/>
              </a:rPr>
              <a:t>  : </a:t>
            </a:r>
            <a:r>
              <a:rPr lang="ko-KR" altLang="en-US" sz="1400" dirty="0" smtClean="0"/>
              <a:t>소비자들은 </a:t>
            </a:r>
            <a:r>
              <a:rPr lang="ko-KR" altLang="en-US" sz="1400" b="1" dirty="0" smtClean="0"/>
              <a:t>제품을 소비하는 것이 아니라 제품이 주는 혜택을 소비</a:t>
            </a:r>
            <a:endParaRPr lang="en-US" altLang="ko-KR" sz="1400" b="1" dirty="0" smtClean="0"/>
          </a:p>
          <a:p>
            <a:pPr marL="342900" indent="-342900">
              <a:lnSpc>
                <a:spcPct val="150000"/>
              </a:lnSpc>
            </a:pPr>
            <a:r>
              <a:rPr lang="en-US" altLang="ko-KR" sz="1400" b="1" dirty="0" smtClean="0">
                <a:latin typeface="HY중고딕" pitchFamily="18" charset="-127"/>
                <a:ea typeface="HY중고딕" pitchFamily="18" charset="-127"/>
              </a:rPr>
              <a:t>    </a:t>
            </a:r>
            <a:r>
              <a:rPr lang="ko-KR" altLang="en-US" sz="1400" dirty="0" smtClean="0">
                <a:latin typeface="HY중고딕" pitchFamily="18" charset="-127"/>
                <a:ea typeface="HY중고딕" pitchFamily="18" charset="-127"/>
              </a:rPr>
              <a:t>즉</a:t>
            </a:r>
            <a:r>
              <a:rPr lang="en-US" altLang="ko-KR" sz="1400" dirty="0" smtClean="0">
                <a:latin typeface="HY중고딕" pitchFamily="18" charset="-127"/>
                <a:ea typeface="HY중고딕" pitchFamily="18" charset="-127"/>
              </a:rPr>
              <a:t>, </a:t>
            </a:r>
            <a:r>
              <a:rPr lang="ko-KR" altLang="en-US" sz="1400" dirty="0" smtClean="0">
                <a:latin typeface="HY중고딕" pitchFamily="18" charset="-127"/>
                <a:ea typeface="HY중고딕" pitchFamily="18" charset="-127"/>
              </a:rPr>
              <a:t>표적 소비자 집단이 주로 기대하는 혜택의 파악이 필요</a:t>
            </a:r>
            <a:endParaRPr lang="en-US" altLang="ko-KR" sz="1400" dirty="0" smtClean="0">
              <a:latin typeface="HY중고딕" pitchFamily="18" charset="-127"/>
              <a:ea typeface="HY중고딕" pitchFamily="18" charset="-127"/>
            </a:endParaRPr>
          </a:p>
        </p:txBody>
      </p:sp>
      <p:sp>
        <p:nvSpPr>
          <p:cNvPr id="6147" name="TextBox 14"/>
          <p:cNvSpPr txBox="1">
            <a:spLocks noChangeArrowheads="1"/>
          </p:cNvSpPr>
          <p:nvPr/>
        </p:nvSpPr>
        <p:spPr bwMode="auto">
          <a:xfrm>
            <a:off x="821556" y="1259468"/>
            <a:ext cx="24256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제품 구성요소의 관리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6148" name="Picture 27" descr="19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349956"/>
            <a:ext cx="376237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Rectangle 35"/>
          <p:cNvSpPr>
            <a:spLocks noChangeArrowheads="1"/>
          </p:cNvSpPr>
          <p:nvPr/>
        </p:nvSpPr>
        <p:spPr bwMode="auto">
          <a:xfrm>
            <a:off x="611832" y="1844824"/>
            <a:ext cx="7848600" cy="1139018"/>
          </a:xfrm>
          <a:prstGeom prst="rect">
            <a:avLst/>
          </a:prstGeom>
          <a:noFill/>
          <a:ln w="25400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6553200" y="6429396"/>
            <a:ext cx="2133600" cy="292078"/>
          </a:xfrm>
        </p:spPr>
        <p:txBody>
          <a:bodyPr/>
          <a:lstStyle/>
          <a:p>
            <a:pPr>
              <a:defRPr/>
            </a:pPr>
            <a:fld id="{2D02FCE8-F5BA-49AF-BC86-7C59EC8BBDCC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  <p:sp>
        <p:nvSpPr>
          <p:cNvPr id="13" name="제목 2"/>
          <p:cNvSpPr>
            <a:spLocks noGrp="1"/>
          </p:cNvSpPr>
          <p:nvPr>
            <p:ph type="title"/>
          </p:nvPr>
        </p:nvSpPr>
        <p:spPr bwMode="auto">
          <a:xfrm>
            <a:off x="539552" y="116632"/>
            <a:ext cx="5544616" cy="50405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lnSpc>
                <a:spcPct val="150000"/>
              </a:lnSpc>
              <a:defRPr/>
            </a:pPr>
            <a:r>
              <a:rPr lang="ko-KR" altLang="en-US" sz="2900" b="1" dirty="0" smtClean="0">
                <a:solidFill>
                  <a:schemeClr val="bg1">
                    <a:lumMod val="65000"/>
                  </a:schemeClr>
                </a:solidFill>
                <a:latin typeface="+mj-ea"/>
              </a:rPr>
              <a:t>제품의 개념과 구성요소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6"/>
          <p:cNvSpPr>
            <a:spLocks noChangeArrowheads="1"/>
          </p:cNvSpPr>
          <p:nvPr/>
        </p:nvSpPr>
        <p:spPr bwMode="auto">
          <a:xfrm>
            <a:off x="1115616" y="1628800"/>
            <a:ext cx="6984776" cy="39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1400" b="1" dirty="0" smtClean="0">
                <a:ea typeface="HY중고딕" pitchFamily="18" charset="-127"/>
              </a:rPr>
              <a:t>(2) </a:t>
            </a:r>
            <a:r>
              <a:rPr lang="ko-KR" altLang="en-US" sz="1400" b="1" dirty="0" smtClean="0">
                <a:ea typeface="HY중고딕" pitchFamily="18" charset="-127"/>
              </a:rPr>
              <a:t>유형제품의 관리</a:t>
            </a:r>
            <a:endParaRPr lang="en-US" altLang="ko-KR" sz="1400" b="1" dirty="0" smtClean="0">
              <a:ea typeface="HY중고딕" pitchFamily="18" charset="-127"/>
            </a:endParaRPr>
          </a:p>
          <a:p>
            <a:pPr marL="346075" lvl="1" indent="-179388">
              <a:lnSpc>
                <a:spcPct val="150000"/>
              </a:lnSpc>
            </a:pPr>
            <a:r>
              <a:rPr lang="en-US" altLang="ko-KR" sz="1400" dirty="0" smtClean="0"/>
              <a:t>•</a:t>
            </a:r>
            <a:r>
              <a:rPr lang="ko-KR" altLang="en-US" sz="1400" dirty="0" smtClean="0"/>
              <a:t> </a:t>
            </a:r>
            <a:r>
              <a:rPr lang="ko-KR" altLang="en-US" sz="1400" dirty="0" smtClean="0">
                <a:ea typeface="HY중고딕" pitchFamily="18" charset="-127"/>
              </a:rPr>
              <a:t>제품의 질</a:t>
            </a:r>
            <a:r>
              <a:rPr lang="en-US" altLang="ko-KR" sz="1400" dirty="0" smtClean="0">
                <a:ea typeface="HY중고딕" pitchFamily="18" charset="-127"/>
              </a:rPr>
              <a:t>(Product Quality) </a:t>
            </a:r>
          </a:p>
          <a:p>
            <a:pPr marL="442913" lvl="1" indent="-96838">
              <a:lnSpc>
                <a:spcPct val="150000"/>
              </a:lnSpc>
            </a:pPr>
            <a:r>
              <a:rPr lang="en-US" altLang="ko-KR" sz="1400" dirty="0" smtClean="0">
                <a:ea typeface="HY중고딕" pitchFamily="18" charset="-127"/>
              </a:rPr>
              <a:t>- </a:t>
            </a:r>
            <a:r>
              <a:rPr lang="ko-KR" altLang="en-US" sz="1400" dirty="0" smtClean="0">
                <a:ea typeface="HY중고딕" pitchFamily="18" charset="-127"/>
              </a:rPr>
              <a:t>제품이 지니는 </a:t>
            </a:r>
            <a:r>
              <a:rPr lang="ko-KR" altLang="en-US" sz="1400" b="1" dirty="0" smtClean="0">
                <a:ea typeface="HY중고딕" pitchFamily="18" charset="-127"/>
              </a:rPr>
              <a:t>기능을 발휘할 수 있는 능력</a:t>
            </a:r>
            <a:endParaRPr lang="en-US" altLang="ko-KR" sz="1400" b="1" dirty="0" smtClean="0">
              <a:ea typeface="HY중고딕" pitchFamily="18" charset="-127"/>
            </a:endParaRPr>
          </a:p>
          <a:p>
            <a:pPr marL="346075" lvl="1" indent="-179388">
              <a:lnSpc>
                <a:spcPct val="150000"/>
              </a:lnSpc>
            </a:pPr>
            <a:r>
              <a:rPr lang="en-US" altLang="ko-KR" sz="1400" dirty="0" smtClean="0"/>
              <a:t>•</a:t>
            </a:r>
            <a:r>
              <a:rPr lang="ko-KR" altLang="en-US" sz="1400" dirty="0" smtClean="0"/>
              <a:t> </a:t>
            </a:r>
            <a:r>
              <a:rPr lang="ko-KR" altLang="en-US" sz="1400" dirty="0" smtClean="0">
                <a:ea typeface="HY중고딕" pitchFamily="18" charset="-127"/>
              </a:rPr>
              <a:t>제품특성</a:t>
            </a:r>
            <a:r>
              <a:rPr lang="en-US" altLang="ko-KR" sz="1400" dirty="0" smtClean="0">
                <a:ea typeface="HY중고딕" pitchFamily="18" charset="-127"/>
              </a:rPr>
              <a:t>(Product Feature)</a:t>
            </a:r>
          </a:p>
          <a:p>
            <a:pPr marL="442913" lvl="1" indent="-96838">
              <a:lnSpc>
                <a:spcPct val="150000"/>
              </a:lnSpc>
              <a:buFontTx/>
              <a:buChar char="-"/>
            </a:pPr>
            <a:r>
              <a:rPr lang="ko-KR" altLang="en-US" sz="1400" b="1" dirty="0" smtClean="0">
                <a:ea typeface="HY중고딕" pitchFamily="18" charset="-127"/>
              </a:rPr>
              <a:t>타제품과 구별</a:t>
            </a:r>
            <a:r>
              <a:rPr lang="ko-KR" altLang="en-US" sz="1400" dirty="0" smtClean="0">
                <a:ea typeface="HY중고딕" pitchFamily="18" charset="-127"/>
              </a:rPr>
              <a:t>되는 </a:t>
            </a:r>
            <a:r>
              <a:rPr lang="ko-KR" altLang="en-US" sz="1400" b="1" dirty="0" smtClean="0">
                <a:ea typeface="HY중고딕" pitchFamily="18" charset="-127"/>
              </a:rPr>
              <a:t>기본적인 기능</a:t>
            </a:r>
            <a:r>
              <a:rPr lang="ko-KR" altLang="en-US" sz="1400" dirty="0" smtClean="0">
                <a:ea typeface="HY중고딕" pitchFamily="18" charset="-127"/>
              </a:rPr>
              <a:t>으로서 </a:t>
            </a:r>
            <a:endParaRPr lang="en-US" altLang="ko-KR" sz="1400" dirty="0" smtClean="0">
              <a:ea typeface="HY중고딕" pitchFamily="18" charset="-127"/>
            </a:endParaRPr>
          </a:p>
          <a:p>
            <a:pPr marL="442913" lvl="1" indent="-96838">
              <a:lnSpc>
                <a:spcPct val="150000"/>
              </a:lnSpc>
            </a:pPr>
            <a:r>
              <a:rPr lang="en-US" altLang="ko-KR" sz="1400" b="1" dirty="0" smtClean="0">
                <a:ea typeface="HY중고딕" pitchFamily="18" charset="-127"/>
              </a:rPr>
              <a:t> </a:t>
            </a:r>
            <a:r>
              <a:rPr lang="ko-KR" altLang="en-US" sz="1400" dirty="0" smtClean="0">
                <a:ea typeface="HY중고딕" pitchFamily="18" charset="-127"/>
              </a:rPr>
              <a:t>소비자의 지각된 가치와</a:t>
            </a:r>
            <a:r>
              <a:rPr lang="en-US" altLang="ko-KR" sz="1400" dirty="0" smtClean="0">
                <a:ea typeface="HY중고딕" pitchFamily="18" charset="-127"/>
              </a:rPr>
              <a:t> </a:t>
            </a:r>
            <a:r>
              <a:rPr lang="ko-KR" altLang="en-US" sz="1400" dirty="0" smtClean="0">
                <a:ea typeface="HY중고딕" pitchFamily="18" charset="-127"/>
              </a:rPr>
              <a:t>제품 생산원가에 의하여 결정됨</a:t>
            </a:r>
            <a:endParaRPr lang="en-US" altLang="ko-KR" sz="1400" dirty="0" smtClean="0">
              <a:ea typeface="HY중고딕" pitchFamily="18" charset="-127"/>
            </a:endParaRPr>
          </a:p>
          <a:p>
            <a:pPr marL="346075" lvl="1" indent="-179388">
              <a:lnSpc>
                <a:spcPct val="150000"/>
              </a:lnSpc>
            </a:pPr>
            <a:r>
              <a:rPr lang="en-US" altLang="ko-KR" sz="1400" dirty="0" smtClean="0"/>
              <a:t>•</a:t>
            </a:r>
            <a:r>
              <a:rPr lang="ko-KR" altLang="en-US" sz="1400" dirty="0" smtClean="0"/>
              <a:t> </a:t>
            </a:r>
            <a:r>
              <a:rPr lang="ko-KR" altLang="en-US" sz="1400" dirty="0" smtClean="0">
                <a:ea typeface="HY중고딕" pitchFamily="18" charset="-127"/>
              </a:rPr>
              <a:t>제품 스타일</a:t>
            </a:r>
            <a:r>
              <a:rPr lang="en-US" altLang="ko-KR" sz="1400" dirty="0" smtClean="0">
                <a:ea typeface="HY중고딕" pitchFamily="18" charset="-127"/>
              </a:rPr>
              <a:t>(Style)</a:t>
            </a:r>
            <a:r>
              <a:rPr lang="ko-KR" altLang="en-US" sz="1400" dirty="0" smtClean="0">
                <a:ea typeface="HY중고딕" pitchFamily="18" charset="-127"/>
              </a:rPr>
              <a:t>과 디자인</a:t>
            </a:r>
            <a:r>
              <a:rPr lang="en-US" altLang="ko-KR" sz="1400" dirty="0" smtClean="0">
                <a:ea typeface="HY중고딕" pitchFamily="18" charset="-127"/>
              </a:rPr>
              <a:t>(Design)</a:t>
            </a:r>
          </a:p>
          <a:p>
            <a:pPr marL="442913" lvl="1" indent="-96838">
              <a:lnSpc>
                <a:spcPct val="150000"/>
              </a:lnSpc>
              <a:buFont typeface="맑은 고딕" pitchFamily="50" charset="-127"/>
              <a:buChar char="–"/>
            </a:pPr>
            <a:r>
              <a:rPr lang="ko-KR" altLang="en-US" sz="1400" dirty="0" smtClean="0"/>
              <a:t> 스타일</a:t>
            </a:r>
            <a:r>
              <a:rPr lang="en-US" altLang="ko-KR" sz="1400" dirty="0" smtClean="0"/>
              <a:t>:</a:t>
            </a:r>
            <a:r>
              <a:rPr lang="ko-KR" altLang="en-US" sz="1400" dirty="0" smtClean="0"/>
              <a:t> 제품의 외양을 서술하는 것</a:t>
            </a:r>
            <a:endParaRPr lang="en-US" altLang="ko-KR" sz="1400" dirty="0" smtClean="0"/>
          </a:p>
          <a:p>
            <a:pPr marL="442913" lvl="1" indent="-96838">
              <a:lnSpc>
                <a:spcPct val="150000"/>
              </a:lnSpc>
              <a:buFont typeface="맑은 고딕" pitchFamily="50" charset="-127"/>
              <a:buChar char="–"/>
            </a:pPr>
            <a:r>
              <a:rPr lang="ko-KR" altLang="en-US" sz="1400" dirty="0" smtClean="0"/>
              <a:t> 디자인</a:t>
            </a:r>
            <a:r>
              <a:rPr lang="en-US" altLang="ko-KR" sz="1400" dirty="0" smtClean="0"/>
              <a:t>:</a:t>
            </a:r>
            <a:r>
              <a:rPr lang="ko-KR" altLang="en-US" sz="1400" dirty="0" smtClean="0"/>
              <a:t> 스타일보다 더 넓은 개념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제품의 외관과 성능을 모두 포함</a:t>
            </a:r>
            <a:endParaRPr lang="en-US" altLang="ko-KR" sz="1400" dirty="0" smtClean="0"/>
          </a:p>
          <a:p>
            <a:pPr marL="442913" lvl="1" indent="-96838">
              <a:lnSpc>
                <a:spcPct val="150000"/>
              </a:lnSpc>
              <a:buFont typeface="맑은 고딕" pitchFamily="50" charset="-127"/>
              <a:buChar char="–"/>
            </a:pPr>
            <a:r>
              <a:rPr lang="en-US" altLang="ko-KR" sz="1400" b="1" dirty="0" smtClean="0"/>
              <a:t> </a:t>
            </a:r>
            <a:r>
              <a:rPr lang="ko-KR" altLang="en-US" sz="1400" b="1" dirty="0" smtClean="0"/>
              <a:t>기능적</a:t>
            </a:r>
            <a:r>
              <a:rPr lang="en-US" altLang="ko-KR" sz="1400" b="1" dirty="0" smtClean="0"/>
              <a:t>/</a:t>
            </a:r>
            <a:r>
              <a:rPr lang="ko-KR" altLang="en-US" sz="1400" b="1" dirty="0" smtClean="0"/>
              <a:t>시각적으로 고객이 선호하는 디자인 개발을 통해 경쟁우위 실현 가능</a:t>
            </a:r>
          </a:p>
          <a:p>
            <a:pPr marL="346075" lvl="1" indent="-179388">
              <a:lnSpc>
                <a:spcPct val="150000"/>
              </a:lnSpc>
            </a:pPr>
            <a:r>
              <a:rPr lang="en-US" altLang="ko-KR" sz="1400" dirty="0" smtClean="0"/>
              <a:t>•</a:t>
            </a:r>
            <a:r>
              <a:rPr lang="ko-KR" altLang="en-US" sz="1400" dirty="0" smtClean="0"/>
              <a:t> </a:t>
            </a:r>
            <a:r>
              <a:rPr lang="ko-KR" altLang="en-US" sz="1400" dirty="0" smtClean="0">
                <a:ea typeface="HY중고딕" pitchFamily="18" charset="-127"/>
              </a:rPr>
              <a:t>제품포장</a:t>
            </a:r>
            <a:r>
              <a:rPr lang="en-US" altLang="ko-KR" sz="1400" dirty="0" smtClean="0">
                <a:ea typeface="HY중고딕" pitchFamily="18" charset="-127"/>
              </a:rPr>
              <a:t>(Packaging)</a:t>
            </a:r>
          </a:p>
          <a:p>
            <a:pPr marL="442913" lvl="1" indent="-96838">
              <a:lnSpc>
                <a:spcPct val="150000"/>
              </a:lnSpc>
            </a:pPr>
            <a:r>
              <a:rPr lang="en-US" altLang="ko-KR" sz="1400" dirty="0" smtClean="0">
                <a:ea typeface="HY중고딕" pitchFamily="18" charset="-127"/>
              </a:rPr>
              <a:t>-  </a:t>
            </a:r>
            <a:r>
              <a:rPr lang="ko-KR" altLang="en-US" sz="1400" dirty="0" smtClean="0">
                <a:ea typeface="HY중고딕" pitchFamily="18" charset="-127"/>
              </a:rPr>
              <a:t>용기를 포함하여 제품을 감싸는 물체를 총칭하는 것</a:t>
            </a:r>
            <a:endParaRPr lang="en-US" altLang="ko-KR" sz="1400" dirty="0" smtClean="0">
              <a:ea typeface="HY중고딕" pitchFamily="18" charset="-127"/>
            </a:endParaRPr>
          </a:p>
          <a:p>
            <a:pPr marL="346075" lvl="1" indent="-179388">
              <a:lnSpc>
                <a:spcPct val="150000"/>
              </a:lnSpc>
            </a:pPr>
            <a:r>
              <a:rPr lang="en-US" altLang="ko-KR" sz="1400" dirty="0" smtClean="0"/>
              <a:t>•</a:t>
            </a:r>
            <a:r>
              <a:rPr lang="ko-KR" altLang="en-US" sz="1400" dirty="0" smtClean="0"/>
              <a:t> </a:t>
            </a:r>
            <a:r>
              <a:rPr lang="ko-KR" altLang="en-US" sz="1400" dirty="0" err="1" smtClean="0">
                <a:ea typeface="HY중고딕" pitchFamily="18" charset="-127"/>
              </a:rPr>
              <a:t>브랜드명</a:t>
            </a:r>
            <a:r>
              <a:rPr lang="en-US" altLang="ko-KR" sz="1400" dirty="0" smtClean="0">
                <a:ea typeface="HY중고딕" pitchFamily="18" charset="-127"/>
              </a:rPr>
              <a:t>(Brand Name) </a:t>
            </a:r>
          </a:p>
          <a:p>
            <a:pPr marL="442913" lvl="1" indent="-96838">
              <a:lnSpc>
                <a:spcPct val="150000"/>
              </a:lnSpc>
            </a:pPr>
            <a:r>
              <a:rPr lang="en-US" altLang="ko-KR" sz="1400" dirty="0" smtClean="0">
                <a:ea typeface="HY중고딕" pitchFamily="18" charset="-127"/>
              </a:rPr>
              <a:t>- </a:t>
            </a:r>
            <a:r>
              <a:rPr lang="ko-KR" altLang="en-US" sz="1400" dirty="0" smtClean="0">
                <a:ea typeface="HY중고딕" pitchFamily="18" charset="-127"/>
              </a:rPr>
              <a:t>문자</a:t>
            </a:r>
            <a:r>
              <a:rPr lang="en-US" altLang="ko-KR" sz="1400" dirty="0" smtClean="0">
                <a:ea typeface="HY중고딕" pitchFamily="18" charset="-127"/>
              </a:rPr>
              <a:t>, </a:t>
            </a:r>
            <a:r>
              <a:rPr lang="ko-KR" altLang="en-US" sz="1400" dirty="0" smtClean="0">
                <a:ea typeface="HY중고딕" pitchFamily="18" charset="-127"/>
              </a:rPr>
              <a:t>단어</a:t>
            </a:r>
            <a:r>
              <a:rPr lang="en-US" altLang="ko-KR" sz="1400" dirty="0" smtClean="0">
                <a:ea typeface="HY중고딕" pitchFamily="18" charset="-127"/>
              </a:rPr>
              <a:t>, </a:t>
            </a:r>
            <a:r>
              <a:rPr lang="ko-KR" altLang="en-US" sz="1400" dirty="0" smtClean="0">
                <a:ea typeface="HY중고딕" pitchFamily="18" charset="-127"/>
              </a:rPr>
              <a:t>혹은</a:t>
            </a:r>
            <a:r>
              <a:rPr lang="en-US" altLang="ko-KR" sz="1400" dirty="0" smtClean="0">
                <a:ea typeface="HY중고딕" pitchFamily="18" charset="-127"/>
              </a:rPr>
              <a:t> </a:t>
            </a:r>
            <a:r>
              <a:rPr lang="ko-KR" altLang="en-US" sz="1400" dirty="0" smtClean="0">
                <a:ea typeface="HY중고딕" pitchFamily="18" charset="-127"/>
              </a:rPr>
              <a:t>숫자 등으로 표현된 제품의 이름</a:t>
            </a:r>
            <a:endParaRPr lang="en-US" altLang="ko-KR" sz="1400" dirty="0" smtClean="0">
              <a:ea typeface="HY중고딕" pitchFamily="18" charset="-127"/>
            </a:endParaRPr>
          </a:p>
          <a:p>
            <a:pPr marL="900113" lvl="2" indent="-96838">
              <a:lnSpc>
                <a:spcPct val="150000"/>
              </a:lnSpc>
            </a:pPr>
            <a:endParaRPr lang="en-US" altLang="ko-KR" sz="1400" dirty="0" smtClean="0">
              <a:ea typeface="HY중고딕" pitchFamily="18" charset="-127"/>
            </a:endParaRPr>
          </a:p>
        </p:txBody>
      </p:sp>
      <p:sp>
        <p:nvSpPr>
          <p:cNvPr id="6147" name="TextBox 14"/>
          <p:cNvSpPr txBox="1">
            <a:spLocks noChangeArrowheads="1"/>
          </p:cNvSpPr>
          <p:nvPr/>
        </p:nvSpPr>
        <p:spPr bwMode="auto">
          <a:xfrm>
            <a:off x="821556" y="1124744"/>
            <a:ext cx="24256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제품 구성요소의 관리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6148" name="Picture 27" descr="19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215232"/>
            <a:ext cx="376237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Rectangle 35"/>
          <p:cNvSpPr>
            <a:spLocks noChangeArrowheads="1"/>
          </p:cNvSpPr>
          <p:nvPr/>
        </p:nvSpPr>
        <p:spPr bwMode="auto">
          <a:xfrm>
            <a:off x="755650" y="1569902"/>
            <a:ext cx="7848600" cy="4739418"/>
          </a:xfrm>
          <a:prstGeom prst="rect">
            <a:avLst/>
          </a:prstGeom>
          <a:noFill/>
          <a:ln w="25400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6553200" y="6429396"/>
            <a:ext cx="2133600" cy="292078"/>
          </a:xfrm>
        </p:spPr>
        <p:txBody>
          <a:bodyPr/>
          <a:lstStyle/>
          <a:p>
            <a:pPr>
              <a:defRPr/>
            </a:pPr>
            <a:fld id="{2D02FCE8-F5BA-49AF-BC86-7C59EC8BBDCC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sp>
        <p:nvSpPr>
          <p:cNvPr id="13" name="제목 2"/>
          <p:cNvSpPr>
            <a:spLocks noGrp="1"/>
          </p:cNvSpPr>
          <p:nvPr>
            <p:ph type="title"/>
          </p:nvPr>
        </p:nvSpPr>
        <p:spPr bwMode="auto">
          <a:xfrm>
            <a:off x="539552" y="116632"/>
            <a:ext cx="5544616" cy="50405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lnSpc>
                <a:spcPct val="150000"/>
              </a:lnSpc>
              <a:defRPr/>
            </a:pPr>
            <a:r>
              <a:rPr lang="ko-KR" altLang="en-US" sz="2900" b="1" dirty="0" smtClean="0">
                <a:solidFill>
                  <a:schemeClr val="bg1">
                    <a:lumMod val="65000"/>
                  </a:schemeClr>
                </a:solidFill>
                <a:latin typeface="+mj-ea"/>
              </a:rPr>
              <a:t>제품의 개념과 구성요소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6"/>
          <p:cNvSpPr>
            <a:spLocks noChangeArrowheads="1"/>
          </p:cNvSpPr>
          <p:nvPr/>
        </p:nvSpPr>
        <p:spPr bwMode="auto">
          <a:xfrm>
            <a:off x="1043608" y="1772816"/>
            <a:ext cx="7344816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spcCol="720000"/>
          <a:lstStyle/>
          <a:p>
            <a:r>
              <a:rPr lang="en-US" altLang="ko-KR" sz="1400" b="1" dirty="0" smtClean="0">
                <a:latin typeface="HY중고딕" pitchFamily="18" charset="-127"/>
                <a:ea typeface="HY중고딕" pitchFamily="18" charset="-127"/>
              </a:rPr>
              <a:t>(3) </a:t>
            </a:r>
            <a:r>
              <a:rPr lang="ko-KR" altLang="en-US" sz="1400" b="1" dirty="0" smtClean="0">
                <a:latin typeface="HY중고딕" pitchFamily="18" charset="-127"/>
                <a:ea typeface="HY중고딕" pitchFamily="18" charset="-127"/>
              </a:rPr>
              <a:t>확장제품의 관리</a:t>
            </a:r>
            <a:endParaRPr lang="en-US" altLang="ko-KR" sz="1400" b="1" dirty="0" smtClean="0">
              <a:latin typeface="HY중고딕" pitchFamily="18" charset="-127"/>
              <a:ea typeface="HY중고딕" pitchFamily="18" charset="-127"/>
            </a:endParaRPr>
          </a:p>
          <a:p>
            <a:endParaRPr lang="en-US" altLang="ko-KR" sz="1400" b="1" dirty="0" smtClean="0">
              <a:latin typeface="HY중고딕" pitchFamily="18" charset="-127"/>
              <a:ea typeface="HY중고딕" pitchFamily="18" charset="-127"/>
            </a:endParaRPr>
          </a:p>
          <a:p>
            <a:pPr marL="346075" lvl="1" indent="-179388"/>
            <a:r>
              <a:rPr lang="en-US" altLang="ko-KR" sz="1400" dirty="0" smtClean="0"/>
              <a:t>•</a:t>
            </a:r>
            <a:r>
              <a:rPr lang="ko-KR" altLang="en-US" sz="1400" dirty="0" smtClean="0"/>
              <a:t> </a:t>
            </a:r>
            <a:r>
              <a:rPr lang="ko-KR" altLang="en-US" sz="1400" dirty="0" smtClean="0">
                <a:latin typeface="HY중고딕" pitchFamily="18" charset="-127"/>
                <a:ea typeface="HY중고딕" pitchFamily="18" charset="-127"/>
              </a:rPr>
              <a:t>보장</a:t>
            </a:r>
            <a:r>
              <a:rPr lang="en-US" altLang="ko-KR" sz="1400" dirty="0" smtClean="0">
                <a:latin typeface="HY중고딕" pitchFamily="18" charset="-127"/>
                <a:ea typeface="HY중고딕" pitchFamily="18" charset="-127"/>
              </a:rPr>
              <a:t>(Warranty)</a:t>
            </a:r>
            <a:r>
              <a:rPr lang="ko-KR" altLang="en-US" sz="1400" dirty="0" smtClean="0">
                <a:latin typeface="HY중고딕" pitchFamily="18" charset="-127"/>
                <a:ea typeface="HY중고딕" pitchFamily="18" charset="-127"/>
              </a:rPr>
              <a:t>과 보증</a:t>
            </a:r>
            <a:r>
              <a:rPr lang="en-US" altLang="ko-KR" sz="1400" dirty="0" smtClean="0">
                <a:latin typeface="HY중고딕" pitchFamily="18" charset="-127"/>
                <a:ea typeface="HY중고딕" pitchFamily="18" charset="-127"/>
              </a:rPr>
              <a:t>(Guarantee)</a:t>
            </a:r>
          </a:p>
          <a:p>
            <a:pPr marL="442913" lvl="2" indent="-96838"/>
            <a:r>
              <a:rPr lang="ko-KR" altLang="en-US" sz="1400" dirty="0" smtClean="0">
                <a:latin typeface="HY중고딕" pitchFamily="18" charset="-127"/>
                <a:ea typeface="HY중고딕" pitchFamily="18" charset="-127"/>
              </a:rPr>
              <a:t>보장 </a:t>
            </a:r>
            <a:r>
              <a:rPr lang="en-US" altLang="ko-KR" sz="1400" dirty="0" smtClean="0">
                <a:latin typeface="HY중고딕" pitchFamily="18" charset="-127"/>
                <a:ea typeface="HY중고딕" pitchFamily="18" charset="-127"/>
              </a:rPr>
              <a:t>: </a:t>
            </a:r>
            <a:r>
              <a:rPr lang="ko-KR" altLang="en-US" sz="1400" b="1" dirty="0" smtClean="0">
                <a:latin typeface="HY중고딕" pitchFamily="18" charset="-127"/>
                <a:ea typeface="HY중고딕" pitchFamily="18" charset="-127"/>
              </a:rPr>
              <a:t>제품에 문제가 발생했을 경우</a:t>
            </a:r>
            <a:r>
              <a:rPr lang="ko-KR" altLang="en-US" sz="1400" dirty="0" smtClean="0">
                <a:latin typeface="HY중고딕" pitchFamily="18" charset="-127"/>
                <a:ea typeface="HY중고딕" pitchFamily="18" charset="-127"/>
              </a:rPr>
              <a:t> 제조업자가 제공해야 할 서비스 및 제품으로부터  기대되는 기능을 </a:t>
            </a:r>
            <a:r>
              <a:rPr lang="ko-KR" altLang="en-US" sz="1400" b="1" dirty="0" smtClean="0">
                <a:latin typeface="HY중고딕" pitchFamily="18" charset="-127"/>
                <a:ea typeface="HY중고딕" pitchFamily="18" charset="-127"/>
              </a:rPr>
              <a:t>기술한 공식적인 보증서</a:t>
            </a:r>
            <a:endParaRPr lang="en-US" altLang="ko-KR" sz="1400" b="1" dirty="0" smtClean="0">
              <a:latin typeface="HY중고딕" pitchFamily="18" charset="-127"/>
              <a:ea typeface="HY중고딕" pitchFamily="18" charset="-127"/>
            </a:endParaRPr>
          </a:p>
          <a:p>
            <a:pPr marL="442913" lvl="2" indent="-96838"/>
            <a:r>
              <a:rPr lang="ko-KR" altLang="en-US" sz="1400" dirty="0" smtClean="0">
                <a:latin typeface="HY중고딕" pitchFamily="18" charset="-127"/>
                <a:ea typeface="HY중고딕" pitchFamily="18" charset="-127"/>
              </a:rPr>
              <a:t>보증 </a:t>
            </a:r>
            <a:r>
              <a:rPr lang="en-US" altLang="ko-KR" sz="1400" dirty="0" smtClean="0">
                <a:latin typeface="HY중고딕" pitchFamily="18" charset="-127"/>
                <a:ea typeface="HY중고딕" pitchFamily="18" charset="-127"/>
              </a:rPr>
              <a:t>: </a:t>
            </a:r>
            <a:r>
              <a:rPr lang="ko-KR" altLang="en-US" sz="1400" dirty="0" smtClean="0">
                <a:latin typeface="HY중고딕" pitchFamily="18" charset="-127"/>
                <a:ea typeface="HY중고딕" pitchFamily="18" charset="-127"/>
              </a:rPr>
              <a:t>제품성능이 소비자의 기대에 미치지 못할 경우 </a:t>
            </a:r>
            <a:r>
              <a:rPr lang="ko-KR" altLang="en-US" sz="1400" b="1" dirty="0" smtClean="0">
                <a:latin typeface="HY중고딕" pitchFamily="18" charset="-127"/>
                <a:ea typeface="HY중고딕" pitchFamily="18" charset="-127"/>
              </a:rPr>
              <a:t>환불이나 교환과 같은 보상</a:t>
            </a:r>
            <a:r>
              <a:rPr lang="ko-KR" altLang="en-US" sz="1400" dirty="0" smtClean="0">
                <a:latin typeface="HY중고딕" pitchFamily="18" charset="-127"/>
                <a:ea typeface="HY중고딕" pitchFamily="18" charset="-127"/>
              </a:rPr>
              <a:t>을  약속한 일종의 보험과 같은 것</a:t>
            </a:r>
            <a:endParaRPr lang="en-US" altLang="ko-KR" sz="1400" dirty="0" smtClean="0">
              <a:latin typeface="HY중고딕" pitchFamily="18" charset="-127"/>
              <a:ea typeface="HY중고딕" pitchFamily="18" charset="-127"/>
            </a:endParaRPr>
          </a:p>
          <a:p>
            <a:pPr marL="346075" lvl="1" indent="-179388"/>
            <a:r>
              <a:rPr lang="en-US" altLang="ko-KR" sz="1400" dirty="0" smtClean="0"/>
              <a:t>•</a:t>
            </a:r>
            <a:r>
              <a:rPr lang="ko-KR" altLang="en-US" sz="1400" dirty="0" smtClean="0"/>
              <a:t> </a:t>
            </a:r>
            <a:r>
              <a:rPr lang="ko-KR" altLang="en-US" sz="1400" dirty="0" smtClean="0">
                <a:latin typeface="HY중고딕" pitchFamily="18" charset="-127"/>
                <a:ea typeface="HY중고딕" pitchFamily="18" charset="-127"/>
              </a:rPr>
              <a:t>대금결제방식</a:t>
            </a:r>
            <a:r>
              <a:rPr lang="en-US" altLang="ko-KR" sz="1400" dirty="0" smtClean="0">
                <a:latin typeface="HY중고딕" pitchFamily="18" charset="-127"/>
                <a:ea typeface="HY중고딕" pitchFamily="18" charset="-127"/>
              </a:rPr>
              <a:t>(Payment) </a:t>
            </a:r>
          </a:p>
          <a:p>
            <a:pPr marL="442913" lvl="2" indent="-96838"/>
            <a:r>
              <a:rPr lang="en-US" altLang="ko-KR" sz="1400" dirty="0" smtClean="0">
                <a:latin typeface="HY중고딕" pitchFamily="18" charset="-127"/>
                <a:ea typeface="HY중고딕" pitchFamily="18" charset="-127"/>
              </a:rPr>
              <a:t>- </a:t>
            </a:r>
            <a:r>
              <a:rPr lang="ko-KR" altLang="en-US" sz="1400" dirty="0" smtClean="0">
                <a:latin typeface="HY중고딕" pitchFamily="18" charset="-127"/>
                <a:ea typeface="HY중고딕" pitchFamily="18" charset="-127"/>
              </a:rPr>
              <a:t>소비자가 구입한 제품에 대해 대가를 </a:t>
            </a:r>
            <a:r>
              <a:rPr lang="ko-KR" altLang="en-US" sz="1400" dirty="0" err="1" smtClean="0">
                <a:latin typeface="HY중고딕" pitchFamily="18" charset="-127"/>
                <a:ea typeface="HY중고딕" pitchFamily="18" charset="-127"/>
              </a:rPr>
              <a:t>치루는</a:t>
            </a:r>
            <a:r>
              <a:rPr lang="ko-KR" altLang="en-US" sz="1400" dirty="0" smtClean="0">
                <a:latin typeface="HY중고딕" pitchFamily="18" charset="-127"/>
                <a:ea typeface="HY중고딕" pitchFamily="18" charset="-127"/>
              </a:rPr>
              <a:t> 수단</a:t>
            </a:r>
            <a:endParaRPr lang="en-US" altLang="ko-KR" sz="1400" dirty="0" smtClean="0">
              <a:latin typeface="HY중고딕" pitchFamily="18" charset="-127"/>
              <a:ea typeface="HY중고딕" pitchFamily="18" charset="-127"/>
            </a:endParaRPr>
          </a:p>
          <a:p>
            <a:pPr marL="346075" lvl="1" indent="-179388"/>
            <a:r>
              <a:rPr lang="en-US" altLang="ko-KR" sz="1400" dirty="0" smtClean="0"/>
              <a:t>•</a:t>
            </a:r>
            <a:r>
              <a:rPr lang="ko-KR" altLang="en-US" sz="1400" dirty="0" smtClean="0"/>
              <a:t> </a:t>
            </a:r>
            <a:r>
              <a:rPr lang="ko-KR" altLang="en-US" sz="1400" dirty="0" smtClean="0">
                <a:latin typeface="HY중고딕" pitchFamily="18" charset="-127"/>
                <a:ea typeface="HY중고딕" pitchFamily="18" charset="-127"/>
              </a:rPr>
              <a:t>배달</a:t>
            </a:r>
            <a:r>
              <a:rPr lang="en-US" altLang="ko-KR" sz="1400" dirty="0" smtClean="0">
                <a:latin typeface="HY중고딕" pitchFamily="18" charset="-127"/>
                <a:ea typeface="HY중고딕" pitchFamily="18" charset="-127"/>
              </a:rPr>
              <a:t>(Delivery) </a:t>
            </a:r>
          </a:p>
          <a:p>
            <a:pPr marL="442913" lvl="2" indent="-96838">
              <a:buFontTx/>
              <a:buChar char="-"/>
            </a:pPr>
            <a:r>
              <a:rPr lang="ko-KR" altLang="en-US" sz="1400" dirty="0" smtClean="0">
                <a:latin typeface="HY중고딕" pitchFamily="18" charset="-127"/>
                <a:ea typeface="HY중고딕" pitchFamily="18" charset="-127"/>
              </a:rPr>
              <a:t>구매한 제품을 안전하고 신속하게 고객이 원하는 목표장소에 전달하는 행위</a:t>
            </a:r>
            <a:endParaRPr lang="en-US" altLang="ko-KR" sz="1400" dirty="0" smtClean="0">
              <a:latin typeface="HY중고딕" pitchFamily="18" charset="-127"/>
              <a:ea typeface="HY중고딕" pitchFamily="18" charset="-127"/>
            </a:endParaRPr>
          </a:p>
          <a:p>
            <a:pPr marL="346075" lvl="1" indent="-179388"/>
            <a:r>
              <a:rPr lang="en-US" altLang="ko-KR" sz="1400" dirty="0" smtClean="0"/>
              <a:t>•</a:t>
            </a:r>
            <a:r>
              <a:rPr lang="ko-KR" altLang="en-US" sz="1400" dirty="0" smtClean="0"/>
              <a:t> </a:t>
            </a:r>
            <a:r>
              <a:rPr lang="en-US" altLang="ko-KR" sz="1400" dirty="0" smtClean="0">
                <a:latin typeface="HY중고딕" pitchFamily="18" charset="-127"/>
                <a:ea typeface="HY중고딕" pitchFamily="18" charset="-127"/>
              </a:rPr>
              <a:t>A/S(After-sale Service)</a:t>
            </a:r>
          </a:p>
          <a:p>
            <a:pPr marL="442913" lvl="2" indent="-96838"/>
            <a:r>
              <a:rPr lang="en-US" altLang="ko-KR" sz="1400" dirty="0" smtClean="0">
                <a:latin typeface="HY중고딕" pitchFamily="18" charset="-127"/>
                <a:ea typeface="HY중고딕" pitchFamily="18" charset="-127"/>
              </a:rPr>
              <a:t>- </a:t>
            </a:r>
            <a:r>
              <a:rPr lang="ko-KR" altLang="en-US" sz="1400" dirty="0" smtClean="0">
                <a:latin typeface="HY중고딕" pitchFamily="18" charset="-127"/>
                <a:ea typeface="HY중고딕" pitchFamily="18" charset="-127"/>
              </a:rPr>
              <a:t>고객이 구매한 제품에 대하여 보증하는 기간 내에 문제가 발생할 경우 제조업자가 약관에 따라 제공하는 서비스</a:t>
            </a:r>
            <a:endParaRPr lang="en-US" altLang="ko-KR" sz="1400" dirty="0" smtClean="0">
              <a:latin typeface="HY중고딕" pitchFamily="18" charset="-127"/>
              <a:ea typeface="HY중고딕" pitchFamily="18" charset="-127"/>
            </a:endParaRPr>
          </a:p>
          <a:p>
            <a:pPr marL="346075" lvl="1" indent="-179388"/>
            <a:r>
              <a:rPr lang="en-US" altLang="ko-KR" sz="1400" dirty="0" smtClean="0"/>
              <a:t>•</a:t>
            </a:r>
            <a:r>
              <a:rPr lang="en-US" altLang="ko-KR" sz="1400" dirty="0" smtClean="0">
                <a:latin typeface="HY중고딕" pitchFamily="18" charset="-127"/>
                <a:ea typeface="HY중고딕" pitchFamily="18" charset="-127"/>
              </a:rPr>
              <a:t> </a:t>
            </a:r>
            <a:r>
              <a:rPr lang="ko-KR" altLang="en-US" sz="1400" dirty="0" smtClean="0">
                <a:latin typeface="HY중고딕" pitchFamily="18" charset="-127"/>
                <a:ea typeface="HY중고딕" pitchFamily="18" charset="-127"/>
              </a:rPr>
              <a:t>설치</a:t>
            </a:r>
            <a:r>
              <a:rPr lang="en-US" altLang="ko-KR" sz="1400" dirty="0" smtClean="0">
                <a:latin typeface="HY중고딕" pitchFamily="18" charset="-127"/>
                <a:ea typeface="HY중고딕" pitchFamily="18" charset="-127"/>
              </a:rPr>
              <a:t>(Installation)</a:t>
            </a:r>
          </a:p>
          <a:p>
            <a:pPr marL="442913" lvl="2" indent="-96838"/>
            <a:r>
              <a:rPr lang="en-US" altLang="ko-KR" sz="1400" dirty="0" smtClean="0">
                <a:latin typeface="HY중고딕" pitchFamily="18" charset="-127"/>
                <a:ea typeface="HY중고딕" pitchFamily="18" charset="-127"/>
              </a:rPr>
              <a:t>- </a:t>
            </a:r>
            <a:r>
              <a:rPr lang="ko-KR" altLang="en-US" sz="1400" dirty="0" smtClean="0">
                <a:latin typeface="HY중고딕" pitchFamily="18" charset="-127"/>
                <a:ea typeface="HY중고딕" pitchFamily="18" charset="-127"/>
              </a:rPr>
              <a:t>구매를 한 고객이 즉각적인 사용과 작동에 어려움이 있는 경우에 설비 담당기사를 파견하여 제품사용이 가능하도록 준비하는 모든 과정</a:t>
            </a:r>
            <a:endParaRPr lang="en-US" altLang="ko-KR" sz="1400" dirty="0" smtClean="0">
              <a:latin typeface="HY중고딕" pitchFamily="18" charset="-127"/>
              <a:ea typeface="HY중고딕" pitchFamily="18" charset="-127"/>
            </a:endParaRPr>
          </a:p>
        </p:txBody>
      </p:sp>
      <p:sp>
        <p:nvSpPr>
          <p:cNvPr id="6147" name="TextBox 14"/>
          <p:cNvSpPr txBox="1">
            <a:spLocks noChangeArrowheads="1"/>
          </p:cNvSpPr>
          <p:nvPr/>
        </p:nvSpPr>
        <p:spPr bwMode="auto">
          <a:xfrm>
            <a:off x="821556" y="1124744"/>
            <a:ext cx="24256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제품 구성요소의 관리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6148" name="Picture 27" descr="19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215232"/>
            <a:ext cx="376237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Rectangle 35"/>
          <p:cNvSpPr>
            <a:spLocks noChangeArrowheads="1"/>
          </p:cNvSpPr>
          <p:nvPr/>
        </p:nvSpPr>
        <p:spPr bwMode="auto">
          <a:xfrm>
            <a:off x="755650" y="1569902"/>
            <a:ext cx="7848600" cy="4739418"/>
          </a:xfrm>
          <a:prstGeom prst="rect">
            <a:avLst/>
          </a:prstGeom>
          <a:noFill/>
          <a:ln w="25400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6553200" y="6429396"/>
            <a:ext cx="2133600" cy="292078"/>
          </a:xfrm>
        </p:spPr>
        <p:txBody>
          <a:bodyPr/>
          <a:lstStyle/>
          <a:p>
            <a:pPr>
              <a:defRPr/>
            </a:pPr>
            <a:fld id="{2D02FCE8-F5BA-49AF-BC86-7C59EC8BBDCC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sp>
        <p:nvSpPr>
          <p:cNvPr id="13" name="제목 2"/>
          <p:cNvSpPr>
            <a:spLocks noGrp="1"/>
          </p:cNvSpPr>
          <p:nvPr>
            <p:ph type="title"/>
          </p:nvPr>
        </p:nvSpPr>
        <p:spPr bwMode="auto">
          <a:xfrm>
            <a:off x="539552" y="116632"/>
            <a:ext cx="5544616" cy="50405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lnSpc>
                <a:spcPct val="150000"/>
              </a:lnSpc>
              <a:defRPr/>
            </a:pPr>
            <a:r>
              <a:rPr lang="ko-KR" altLang="en-US" sz="2900" b="1" dirty="0" smtClean="0">
                <a:solidFill>
                  <a:schemeClr val="bg1">
                    <a:lumMod val="65000"/>
                  </a:schemeClr>
                </a:solidFill>
                <a:latin typeface="+mj-ea"/>
              </a:rPr>
              <a:t>제품의 개념과 구성요소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6"/>
          <p:cNvSpPr>
            <a:spLocks noChangeArrowheads="1"/>
          </p:cNvSpPr>
          <p:nvPr/>
        </p:nvSpPr>
        <p:spPr bwMode="auto">
          <a:xfrm>
            <a:off x="683840" y="1582450"/>
            <a:ext cx="4824462" cy="357179"/>
          </a:xfrm>
          <a:prstGeom prst="rect">
            <a:avLst/>
          </a:prstGeom>
          <a:noFill/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pPr marL="0" lvl="1">
              <a:lnSpc>
                <a:spcPts val="2200"/>
              </a:lnSpc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소비재 분류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–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쇼핑습관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(shopping habits)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에 따른 분류</a:t>
            </a:r>
          </a:p>
        </p:txBody>
      </p:sp>
      <p:sp>
        <p:nvSpPr>
          <p:cNvPr id="6147" name="TextBox 14"/>
          <p:cNvSpPr txBox="1">
            <a:spLocks noChangeArrowheads="1"/>
          </p:cNvSpPr>
          <p:nvPr/>
        </p:nvSpPr>
        <p:spPr bwMode="auto">
          <a:xfrm>
            <a:off x="820365" y="1141125"/>
            <a:ext cx="47259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제품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소비재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의 분류와 마케팅전략적 시사점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6148" name="Picture 27" descr="19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353" y="1231613"/>
            <a:ext cx="376237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6553200" y="6429396"/>
            <a:ext cx="2133600" cy="292078"/>
          </a:xfrm>
        </p:spPr>
        <p:txBody>
          <a:bodyPr/>
          <a:lstStyle/>
          <a:p>
            <a:pPr>
              <a:defRPr/>
            </a:pPr>
            <a:fld id="{2D02FCE8-F5BA-49AF-BC86-7C59EC8BBDCC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  <p:graphicFrame>
        <p:nvGraphicFramePr>
          <p:cNvPr id="33" name="Group 163"/>
          <p:cNvGraphicFramePr>
            <a:graphicFrameLocks noGrp="1"/>
          </p:cNvGraphicFramePr>
          <p:nvPr/>
        </p:nvGraphicFramePr>
        <p:xfrm>
          <a:off x="467544" y="2420888"/>
          <a:ext cx="8352928" cy="3916680"/>
        </p:xfrm>
        <a:graphic>
          <a:graphicData uri="http://schemas.openxmlformats.org/drawingml/2006/table">
            <a:tbl>
              <a:tblPr/>
              <a:tblGrid>
                <a:gridCol w="1330320"/>
                <a:gridCol w="1848055"/>
                <a:gridCol w="2513354"/>
                <a:gridCol w="2661199"/>
              </a:tblGrid>
              <a:tr h="3884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1" lang="ko-KR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6B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편의품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(convenience goods)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6B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선매품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(shopping goods)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6B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전문품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(specially goods)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6BCF"/>
                    </a:solidFill>
                  </a:tcPr>
                </a:tc>
              </a:tr>
              <a:tr h="23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구매빈도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높음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낮음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매우 낮음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3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구매관여 수준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낮은 관여수준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비교적 높은 관여수준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매우 높은 관여수준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3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문제해결방식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습관적 구매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복잡한 의사결정에 의한 구매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상표애호도에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의한 구매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7842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제품유형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치약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세제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커피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비누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가전제품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의류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가구</a:t>
                      </a:r>
                      <a:endParaRPr kumimoji="1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(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승용차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)</a:t>
                      </a:r>
                      <a:endParaRPr kumimoji="1" lang="ko-KR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Rolex 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시계</a:t>
                      </a:r>
                      <a:endParaRPr kumimoji="1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Gucci 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핸드백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전문적 의료 서비스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11484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마케팅전략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lang="en-US" altLang="ko-KR" sz="1300" b="0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• 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저가격</a:t>
                      </a:r>
                      <a:endParaRPr kumimoji="1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lang="en-US" altLang="ko-KR" sz="1300" b="0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• 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광범위한 유통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lang="en-US" altLang="ko-KR" sz="1300" b="0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• 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낮은 제품 차별성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lang="en-US" altLang="ko-KR" sz="1300" b="0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• 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빈번한 판매촉진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lang="en-US" altLang="ko-KR" sz="1300" b="0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• 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높은 광고비 지출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lang="en-US" altLang="ko-KR" sz="1300" b="0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• 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빈번한 이미지 광고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lang="en-US" altLang="ko-KR" sz="1300" b="0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• 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고가격</a:t>
                      </a:r>
                      <a:endParaRPr kumimoji="1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lang="en-US" altLang="ko-KR" sz="1300" b="0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• 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선택적 유통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lang="en-US" altLang="ko-KR" sz="1300" b="0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• 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제품차별성 강조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lang="en-US" altLang="ko-KR" sz="1300" b="0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• 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제품특징을 강조하는 광고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lang="en-US" altLang="ko-KR" sz="1300" b="0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• </a:t>
                      </a:r>
                      <a:r>
                        <a:rPr kumimoji="1" lang="ko-KR" alt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인적판매의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중요성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lang="en-US" altLang="ko-KR" sz="1300" b="0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• 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매우 높은 가격</a:t>
                      </a:r>
                      <a:endParaRPr kumimoji="1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lang="en-US" altLang="ko-KR" sz="1300" b="0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• 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독점적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(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전속적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) 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유통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lang="en-US" altLang="ko-KR" sz="1300" b="0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• 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높은 상표 독특성</a:t>
                      </a:r>
                    </a:p>
                    <a:p>
                      <a:pPr marL="85725" marR="0" lvl="0" indent="-85725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lang="en-US" altLang="ko-KR" sz="1300" b="0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• 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구매자의 지위를 강조하는 광고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lang="en-US" altLang="ko-KR" sz="1300" b="0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• </a:t>
                      </a:r>
                      <a:r>
                        <a:rPr kumimoji="1" lang="ko-KR" alt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인적판매의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중요성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34" name="TextBox 3"/>
          <p:cNvSpPr txBox="1">
            <a:spLocks noChangeArrowheads="1"/>
          </p:cNvSpPr>
          <p:nvPr/>
        </p:nvSpPr>
        <p:spPr bwMode="auto">
          <a:xfrm>
            <a:off x="1736303" y="2056492"/>
            <a:ext cx="5788025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&lt; 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소비재의 </a:t>
            </a:r>
            <a:r>
              <a:rPr lang="ko-KR" altLang="en-US" sz="1300" dirty="0">
                <a:latin typeface="맑은 고딕" pitchFamily="50" charset="-127"/>
                <a:ea typeface="맑은 고딕" pitchFamily="50" charset="-127"/>
              </a:rPr>
              <a:t>분류와 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마케팅전략 </a:t>
            </a: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&gt;</a:t>
            </a:r>
            <a:endParaRPr lang="ko-KR" altLang="en-US" sz="13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제목 2"/>
          <p:cNvSpPr>
            <a:spLocks noGrp="1"/>
          </p:cNvSpPr>
          <p:nvPr>
            <p:ph type="title"/>
          </p:nvPr>
        </p:nvSpPr>
        <p:spPr bwMode="auto">
          <a:xfrm>
            <a:off x="539552" y="116632"/>
            <a:ext cx="5544616" cy="50405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lnSpc>
                <a:spcPct val="150000"/>
              </a:lnSpc>
              <a:defRPr/>
            </a:pPr>
            <a:r>
              <a:rPr lang="ko-KR" altLang="en-US" sz="2900" b="1" dirty="0" smtClean="0">
                <a:solidFill>
                  <a:schemeClr val="bg1">
                    <a:lumMod val="65000"/>
                  </a:schemeClr>
                </a:solidFill>
                <a:latin typeface="+mj-ea"/>
              </a:rPr>
              <a:t>제품의 분류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15830</TotalTime>
  <Words>1134</Words>
  <Application>Microsoft Office PowerPoint</Application>
  <PresentationFormat>화면 슬라이드 쇼(4:3)</PresentationFormat>
  <Paragraphs>299</Paragraphs>
  <Slides>16</Slides>
  <Notes>7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16</vt:i4>
      </vt:variant>
    </vt:vector>
  </HeadingPairs>
  <TitlesOfParts>
    <vt:vector size="19" baseType="lpstr">
      <vt:lpstr>Office 테마</vt:lpstr>
      <vt:lpstr>디자인 사용자 지정</vt:lpstr>
      <vt:lpstr>1_디자인 사용자 지정</vt:lpstr>
      <vt:lpstr>슬라이드 1</vt:lpstr>
      <vt:lpstr>제 품 관 리 </vt:lpstr>
      <vt:lpstr>제 품 관 리</vt:lpstr>
      <vt:lpstr>제품의 개념과 구성요소</vt:lpstr>
      <vt:lpstr>제품의 개념과 구성요소</vt:lpstr>
      <vt:lpstr>제품의 개념과 구성요소</vt:lpstr>
      <vt:lpstr>제품의 개념과 구성요소</vt:lpstr>
      <vt:lpstr>제품의 개념과 구성요소</vt:lpstr>
      <vt:lpstr>제품의 분류</vt:lpstr>
      <vt:lpstr>제품 믹스 관리</vt:lpstr>
      <vt:lpstr>제품 믹스 관리</vt:lpstr>
      <vt:lpstr>제품 믹스 관리</vt:lpstr>
      <vt:lpstr>제품 믹스 관리</vt:lpstr>
      <vt:lpstr>제품 믹스 관리</vt:lpstr>
      <vt:lpstr>제품 믹스 관리</vt:lpstr>
      <vt:lpstr>제품 믹스 관리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1102</cp:revision>
  <dcterms:created xsi:type="dcterms:W3CDTF">2014-02-26T09:48:47Z</dcterms:created>
  <dcterms:modified xsi:type="dcterms:W3CDTF">2015-04-27T08:35:25Z</dcterms:modified>
</cp:coreProperties>
</file>